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67" r:id="rId4"/>
    <p:sldId id="288" r:id="rId5"/>
    <p:sldId id="276" r:id="rId6"/>
    <p:sldId id="266" r:id="rId7"/>
    <p:sldId id="270" r:id="rId8"/>
    <p:sldId id="260" r:id="rId9"/>
    <p:sldId id="271" r:id="rId10"/>
    <p:sldId id="261" r:id="rId11"/>
    <p:sldId id="291" r:id="rId12"/>
    <p:sldId id="278" r:id="rId13"/>
    <p:sldId id="290" r:id="rId14"/>
    <p:sldId id="281" r:id="rId15"/>
    <p:sldId id="293" r:id="rId16"/>
    <p:sldId id="292" r:id="rId17"/>
    <p:sldId id="284" r:id="rId18"/>
    <p:sldId id="285" r:id="rId19"/>
    <p:sldId id="273" r:id="rId20"/>
    <p:sldId id="274" r:id="rId21"/>
    <p:sldId id="295" r:id="rId22"/>
    <p:sldId id="277" r:id="rId23"/>
    <p:sldId id="287" r:id="rId24"/>
  </p:sldIdLst>
  <p:sldSz cx="9144000" cy="5143500" type="screen16x9"/>
  <p:notesSz cx="6858000" cy="9144000"/>
  <p:embeddedFontLst>
    <p:embeddedFont>
      <p:font typeface="Eurostile" panose="020B0504020202050204" pitchFamily="34" charset="77"/>
      <p:regular r:id="rId26"/>
      <p:bold r:id="rId27"/>
    </p:embeddedFont>
    <p:embeddedFont>
      <p:font typeface="Montserrat" pitchFamily="2" charset="77"/>
      <p:regular r:id="rId28"/>
      <p:bold r:id="rId29"/>
      <p:italic r:id="rId30"/>
      <p:boldItalic r:id="rId31"/>
    </p:embeddedFont>
    <p:embeddedFont>
      <p:font typeface="Montserrat Medium" panose="020F0502020204030204" pitchFamily="34" charset="0"/>
      <p:regular r:id="rId32"/>
      <p:bold r:id="rId33"/>
      <p:italic r:id="rId34"/>
      <p:boldItalic r:id="rId35"/>
    </p:embeddedFont>
    <p:embeddedFont>
      <p:font typeface="Raleway" pitchFamily="2" charset="77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A4E7"/>
    <a:srgbClr val="D0171D"/>
    <a:srgbClr val="FF2F32"/>
    <a:srgbClr val="DC2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67"/>
    <p:restoredTop sz="94615"/>
  </p:normalViewPr>
  <p:slideViewPr>
    <p:cSldViewPr snapToGrid="0">
      <p:cViewPr varScale="1">
        <p:scale>
          <a:sx n="138" d="100"/>
          <a:sy n="138" d="100"/>
        </p:scale>
        <p:origin x="320" y="4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6976fa7a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d6976fa7a1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d69a090ef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d69a090ef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3C2750CC-349F-7B7C-20F3-83640D6EE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d69a090eff_0_25:notes">
            <a:extLst>
              <a:ext uri="{FF2B5EF4-FFF2-40B4-BE49-F238E27FC236}">
                <a16:creationId xmlns:a16="http://schemas.microsoft.com/office/drawing/2014/main" id="{34AD1AB1-26EA-7011-3453-366355A9EF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d69a090eff_0_25:notes">
            <a:extLst>
              <a:ext uri="{FF2B5EF4-FFF2-40B4-BE49-F238E27FC236}">
                <a16:creationId xmlns:a16="http://schemas.microsoft.com/office/drawing/2014/main" id="{792460B2-161B-B4F9-AC72-BE098B7CB7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3823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7D92E173-F6A0-02B0-274E-E38D665C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d69a090eff_0_1:notes">
            <a:extLst>
              <a:ext uri="{FF2B5EF4-FFF2-40B4-BE49-F238E27FC236}">
                <a16:creationId xmlns:a16="http://schemas.microsoft.com/office/drawing/2014/main" id="{D81FA83C-F292-3935-2246-E4F8ADD537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d69a090eff_0_1:notes">
            <a:extLst>
              <a:ext uri="{FF2B5EF4-FFF2-40B4-BE49-F238E27FC236}">
                <a16:creationId xmlns:a16="http://schemas.microsoft.com/office/drawing/2014/main" id="{92C0F1CB-2A8C-D53C-4E29-82E68B1E28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4402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D26E3A8E-D9AB-2C1F-3FAD-FDBB5CBE4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d69a090eff_0_1:notes">
            <a:extLst>
              <a:ext uri="{FF2B5EF4-FFF2-40B4-BE49-F238E27FC236}">
                <a16:creationId xmlns:a16="http://schemas.microsoft.com/office/drawing/2014/main" id="{DBE9336F-51FA-A1CB-1CBF-DF63CB7A24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d69a090eff_0_1:notes">
            <a:extLst>
              <a:ext uri="{FF2B5EF4-FFF2-40B4-BE49-F238E27FC236}">
                <a16:creationId xmlns:a16="http://schemas.microsoft.com/office/drawing/2014/main" id="{F63F2EDD-5C88-B8CE-48E8-976635D826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2486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d69a090eff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d69a090eff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92D4C377-F618-E7F6-1D25-54364EC81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d69a090eff_0_73:notes">
            <a:extLst>
              <a:ext uri="{FF2B5EF4-FFF2-40B4-BE49-F238E27FC236}">
                <a16:creationId xmlns:a16="http://schemas.microsoft.com/office/drawing/2014/main" id="{8F56021D-1982-B5D9-C5FE-33CFA0ECEB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d69a090eff_0_73:notes">
            <a:extLst>
              <a:ext uri="{FF2B5EF4-FFF2-40B4-BE49-F238E27FC236}">
                <a16:creationId xmlns:a16="http://schemas.microsoft.com/office/drawing/2014/main" id="{129E4E1C-0428-304F-34DB-165BA69C7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5199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d69a090ef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d69a090ef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4F8018EB-82AF-DE49-02A1-8C38442C5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d69a090eff_0_73:notes">
            <a:extLst>
              <a:ext uri="{FF2B5EF4-FFF2-40B4-BE49-F238E27FC236}">
                <a16:creationId xmlns:a16="http://schemas.microsoft.com/office/drawing/2014/main" id="{501BF0B5-E5E2-5F05-64EB-30A2808A7E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d69a090eff_0_73:notes">
            <a:extLst>
              <a:ext uri="{FF2B5EF4-FFF2-40B4-BE49-F238E27FC236}">
                <a16:creationId xmlns:a16="http://schemas.microsoft.com/office/drawing/2014/main" id="{EDEB3E45-E70A-CED9-9889-17199E1002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6621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d69a090ef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d69a090ef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E85D0B96-0E61-0AF5-4FA4-7DD0315F4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69a090eff_0_37:notes">
            <a:extLst>
              <a:ext uri="{FF2B5EF4-FFF2-40B4-BE49-F238E27FC236}">
                <a16:creationId xmlns:a16="http://schemas.microsoft.com/office/drawing/2014/main" id="{D6517863-398D-5BA7-2A9F-61C06CC61D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d69a090eff_0_37:notes">
            <a:extLst>
              <a:ext uri="{FF2B5EF4-FFF2-40B4-BE49-F238E27FC236}">
                <a16:creationId xmlns:a16="http://schemas.microsoft.com/office/drawing/2014/main" id="{45C9500A-FB5B-8E65-CA2D-B572270315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0419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E85D0B96-0E61-0AF5-4FA4-7DD0315F4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69a090eff_0_37:notes">
            <a:extLst>
              <a:ext uri="{FF2B5EF4-FFF2-40B4-BE49-F238E27FC236}">
                <a16:creationId xmlns:a16="http://schemas.microsoft.com/office/drawing/2014/main" id="{D6517863-398D-5BA7-2A9F-61C06CC61D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d69a090eff_0_37:notes">
            <a:extLst>
              <a:ext uri="{FF2B5EF4-FFF2-40B4-BE49-F238E27FC236}">
                <a16:creationId xmlns:a16="http://schemas.microsoft.com/office/drawing/2014/main" id="{45C9500A-FB5B-8E65-CA2D-B572270315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745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0613EFE0-2916-B675-2531-19E0411AE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69a090eff_0_37:notes">
            <a:extLst>
              <a:ext uri="{FF2B5EF4-FFF2-40B4-BE49-F238E27FC236}">
                <a16:creationId xmlns:a16="http://schemas.microsoft.com/office/drawing/2014/main" id="{95FF0016-7CA8-46CB-4577-AD54C38DD1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d69a090eff_0_37:notes">
            <a:extLst>
              <a:ext uri="{FF2B5EF4-FFF2-40B4-BE49-F238E27FC236}">
                <a16:creationId xmlns:a16="http://schemas.microsoft.com/office/drawing/2014/main" id="{81547C38-5803-1B97-6870-69C99F6B98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2594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93FC80FE-5F06-4309-2ECD-DEDC4BFD6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69a090eff_0_37:notes">
            <a:extLst>
              <a:ext uri="{FF2B5EF4-FFF2-40B4-BE49-F238E27FC236}">
                <a16:creationId xmlns:a16="http://schemas.microsoft.com/office/drawing/2014/main" id="{F6F070CC-DB90-7A20-EEFE-3C28083A57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d69a090eff_0_37:notes">
            <a:extLst>
              <a:ext uri="{FF2B5EF4-FFF2-40B4-BE49-F238E27FC236}">
                <a16:creationId xmlns:a16="http://schemas.microsoft.com/office/drawing/2014/main" id="{7438BFA9-B1F4-FE5C-0E2E-6122D3A995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318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F5E69DFE-3948-2FF4-E4EC-4400113F5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69a090eff_0_37:notes">
            <a:extLst>
              <a:ext uri="{FF2B5EF4-FFF2-40B4-BE49-F238E27FC236}">
                <a16:creationId xmlns:a16="http://schemas.microsoft.com/office/drawing/2014/main" id="{132BC1B9-3352-934E-D127-5A76B60AFE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d69a090eff_0_37:notes">
            <a:extLst>
              <a:ext uri="{FF2B5EF4-FFF2-40B4-BE49-F238E27FC236}">
                <a16:creationId xmlns:a16="http://schemas.microsoft.com/office/drawing/2014/main" id="{F0741B3A-A9F2-3BFD-A9A3-6A571D000F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8410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F5E69DFE-3948-2FF4-E4EC-4400113F5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69a090eff_0_37:notes">
            <a:extLst>
              <a:ext uri="{FF2B5EF4-FFF2-40B4-BE49-F238E27FC236}">
                <a16:creationId xmlns:a16="http://schemas.microsoft.com/office/drawing/2014/main" id="{132BC1B9-3352-934E-D127-5A76B60AFE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d69a090eff_0_37:notes">
            <a:extLst>
              <a:ext uri="{FF2B5EF4-FFF2-40B4-BE49-F238E27FC236}">
                <a16:creationId xmlns:a16="http://schemas.microsoft.com/office/drawing/2014/main" id="{F0741B3A-A9F2-3BFD-A9A3-6A571D000F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3647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F5E69DFE-3948-2FF4-E4EC-4400113F5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69a090eff_0_37:notes">
            <a:extLst>
              <a:ext uri="{FF2B5EF4-FFF2-40B4-BE49-F238E27FC236}">
                <a16:creationId xmlns:a16="http://schemas.microsoft.com/office/drawing/2014/main" id="{132BC1B9-3352-934E-D127-5A76B60AFE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d69a090eff_0_37:notes">
            <a:extLst>
              <a:ext uri="{FF2B5EF4-FFF2-40B4-BE49-F238E27FC236}">
                <a16:creationId xmlns:a16="http://schemas.microsoft.com/office/drawing/2014/main" id="{F0741B3A-A9F2-3BFD-A9A3-6A571D000F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949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E9C92A6C-6493-6226-D78E-2517BA72B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69a090eff_0_37:notes">
            <a:extLst>
              <a:ext uri="{FF2B5EF4-FFF2-40B4-BE49-F238E27FC236}">
                <a16:creationId xmlns:a16="http://schemas.microsoft.com/office/drawing/2014/main" id="{250A44F5-D64C-155D-7EFD-AA472E8E75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d69a090eff_0_37:notes">
            <a:extLst>
              <a:ext uri="{FF2B5EF4-FFF2-40B4-BE49-F238E27FC236}">
                <a16:creationId xmlns:a16="http://schemas.microsoft.com/office/drawing/2014/main" id="{84B2E241-B441-02FC-45A4-C1BE35686D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5289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5BA16AF9-EC48-AAC2-F47F-16C337983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d69a090eff_0_1:notes">
            <a:extLst>
              <a:ext uri="{FF2B5EF4-FFF2-40B4-BE49-F238E27FC236}">
                <a16:creationId xmlns:a16="http://schemas.microsoft.com/office/drawing/2014/main" id="{A9A49246-6548-F7EE-E5A6-6854FAB6DC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d69a090eff_0_1:notes">
            <a:extLst>
              <a:ext uri="{FF2B5EF4-FFF2-40B4-BE49-F238E27FC236}">
                <a16:creationId xmlns:a16="http://schemas.microsoft.com/office/drawing/2014/main" id="{4237F063-F2EC-CAD6-1928-CDBACB3DF9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38770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DFA837AC-0C31-78BD-2EEE-7E2F782FB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d69a090eff_0_1:notes">
            <a:extLst>
              <a:ext uri="{FF2B5EF4-FFF2-40B4-BE49-F238E27FC236}">
                <a16:creationId xmlns:a16="http://schemas.microsoft.com/office/drawing/2014/main" id="{1AE96692-E41E-FEF9-B760-68AD228BD6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d69a090eff_0_1:notes">
            <a:extLst>
              <a:ext uri="{FF2B5EF4-FFF2-40B4-BE49-F238E27FC236}">
                <a16:creationId xmlns:a16="http://schemas.microsoft.com/office/drawing/2014/main" id="{01CA5E11-2CBA-93A3-CB4A-1FDCF0C125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67834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AFB10EA9-8C62-4B4D-91B1-E9D84427B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d69a090eff_0_1:notes">
            <a:extLst>
              <a:ext uri="{FF2B5EF4-FFF2-40B4-BE49-F238E27FC236}">
                <a16:creationId xmlns:a16="http://schemas.microsoft.com/office/drawing/2014/main" id="{16C6125F-35F6-5437-05FF-C9C867410D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d69a090eff_0_1:notes">
            <a:extLst>
              <a:ext uri="{FF2B5EF4-FFF2-40B4-BE49-F238E27FC236}">
                <a16:creationId xmlns:a16="http://schemas.microsoft.com/office/drawing/2014/main" id="{EB85B669-EE8F-0B85-A1EC-12D121850C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3794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0068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1037275" y="1493300"/>
            <a:ext cx="7596000" cy="153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  <a:defRPr sz="4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  <a:defRPr sz="4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  <a:defRPr sz="4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  <a:defRPr sz="4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  <a:defRPr sz="4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  <a:defRPr sz="4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  <a:defRPr sz="4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ontserrat"/>
              <a:buNone/>
              <a:defRPr sz="4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1037275" y="2826350"/>
            <a:ext cx="6202500" cy="13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307200" y="851950"/>
            <a:ext cx="403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244300" y="2191275"/>
            <a:ext cx="4587900" cy="23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987175" y="851950"/>
            <a:ext cx="2710200" cy="3433200"/>
          </a:xfrm>
          <a:prstGeom prst="roundRect">
            <a:avLst>
              <a:gd name="adj" fmla="val 50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">
  <p:cSld name="TITLE_AND_BOD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307200" y="851950"/>
            <a:ext cx="403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4244300" y="2191275"/>
            <a:ext cx="4587900" cy="23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2" name="Google Shape;22;p4"/>
          <p:cNvSpPr>
            <a:spLocks noGrp="1"/>
          </p:cNvSpPr>
          <p:nvPr>
            <p:ph type="pic" idx="2"/>
          </p:nvPr>
        </p:nvSpPr>
        <p:spPr>
          <a:xfrm>
            <a:off x="1580575" y="-17250"/>
            <a:ext cx="2284500" cy="5232000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4"/>
          <p:cNvSpPr/>
          <p:nvPr/>
        </p:nvSpPr>
        <p:spPr>
          <a:xfrm>
            <a:off x="690200" y="2722900"/>
            <a:ext cx="1615200" cy="1980900"/>
          </a:xfrm>
          <a:prstGeom prst="roundRect">
            <a:avLst>
              <a:gd name="adj" fmla="val 10256"/>
            </a:avLst>
          </a:prstGeom>
          <a:solidFill>
            <a:srgbClr val="78C5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3"/>
          </p:nvPr>
        </p:nvSpPr>
        <p:spPr>
          <a:xfrm>
            <a:off x="787450" y="2941025"/>
            <a:ext cx="13944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">
  <p:cSld name="TITLE_AND_BOD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672950" y="475650"/>
            <a:ext cx="579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836275" y="2166125"/>
            <a:ext cx="2175600" cy="26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132125" y="2166125"/>
            <a:ext cx="2175600" cy="26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3"/>
          </p:nvPr>
        </p:nvSpPr>
        <p:spPr>
          <a:xfrm>
            <a:off x="3484200" y="2166125"/>
            <a:ext cx="2175600" cy="26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4"/>
          </p:nvPr>
        </p:nvSpPr>
        <p:spPr>
          <a:xfrm>
            <a:off x="936875" y="1193000"/>
            <a:ext cx="7413600" cy="4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4959625" y="1113225"/>
            <a:ext cx="38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1"/>
          </p:nvPr>
        </p:nvSpPr>
        <p:spPr>
          <a:xfrm>
            <a:off x="4863825" y="2022325"/>
            <a:ext cx="21723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2"/>
          </p:nvPr>
        </p:nvSpPr>
        <p:spPr>
          <a:xfrm>
            <a:off x="4959625" y="2427600"/>
            <a:ext cx="3705000" cy="24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8"/>
          <p:cNvSpPr>
            <a:spLocks noGrp="1"/>
          </p:cNvSpPr>
          <p:nvPr>
            <p:ph type="pic" idx="3"/>
          </p:nvPr>
        </p:nvSpPr>
        <p:spPr>
          <a:xfrm>
            <a:off x="-18875" y="-15775"/>
            <a:ext cx="4118400" cy="515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">
  <p:cSld name="TITLE_AND_TWO_COLUMNS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5125" y="4314475"/>
            <a:ext cx="7466700" cy="109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66" name="Google Shape;66;p11"/>
          <p:cNvSpPr>
            <a:spLocks noGrp="1"/>
          </p:cNvSpPr>
          <p:nvPr>
            <p:ph type="pic" idx="2"/>
          </p:nvPr>
        </p:nvSpPr>
        <p:spPr>
          <a:xfrm>
            <a:off x="0" y="0"/>
            <a:ext cx="9162300" cy="4206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Medium"/>
              <a:buChar char="●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hyperlink" Target="http://www.asbrav.com.br/" TargetMode="External"/><Relationship Id="rId18" Type="http://schemas.openxmlformats.org/officeDocument/2006/relationships/image" Target="../media/image50.png"/><Relationship Id="rId3" Type="http://schemas.openxmlformats.org/officeDocument/2006/relationships/hyperlink" Target="https://www.instagram.com/asbrav_oficial/" TargetMode="External"/><Relationship Id="rId21" Type="http://schemas.openxmlformats.org/officeDocument/2006/relationships/image" Target="../media/image53.svg"/><Relationship Id="rId7" Type="http://schemas.openxmlformats.org/officeDocument/2006/relationships/image" Target="../media/image44.png"/><Relationship Id="rId12" Type="http://schemas.openxmlformats.org/officeDocument/2006/relationships/image" Target="../media/image47.svg"/><Relationship Id="rId17" Type="http://schemas.openxmlformats.org/officeDocument/2006/relationships/hyperlink" Target="mailto:assessoria@asbrav.org.br" TargetMode="External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49.sv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in/asbrav-48319631/" TargetMode="External"/><Relationship Id="rId11" Type="http://schemas.openxmlformats.org/officeDocument/2006/relationships/image" Target="../media/image46.png"/><Relationship Id="rId5" Type="http://schemas.openxmlformats.org/officeDocument/2006/relationships/image" Target="../media/image43.svg"/><Relationship Id="rId15" Type="http://schemas.openxmlformats.org/officeDocument/2006/relationships/image" Target="../media/image48.png"/><Relationship Id="rId10" Type="http://schemas.openxmlformats.org/officeDocument/2006/relationships/hyperlink" Target="https://www.facebook.com/ASBRAV/?locale=pt_BR" TargetMode="External"/><Relationship Id="rId19" Type="http://schemas.openxmlformats.org/officeDocument/2006/relationships/image" Target="../media/image51.svg"/><Relationship Id="rId4" Type="http://schemas.openxmlformats.org/officeDocument/2006/relationships/image" Target="../media/image42.png"/><Relationship Id="rId9" Type="http://schemas.openxmlformats.org/officeDocument/2006/relationships/hyperlink" Target="https://api.whatsapp.com/send?phone=5551986342417" TargetMode="External"/><Relationship Id="rId14" Type="http://schemas.openxmlformats.org/officeDocument/2006/relationships/hyperlink" Target="https://api.whatsapp.com/send?phone=5551986342416" TargetMode="External"/><Relationship Id="rId22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2271251" y="1764904"/>
            <a:ext cx="6872748" cy="18693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O trabalho da ASBRAV para o fortalecimento do mercado</a:t>
            </a:r>
            <a:endParaRPr dirty="0"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>
            <a:off x="6213986" y="4621160"/>
            <a:ext cx="2930013" cy="5223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/>
              <a:t>Porto Alegre, 20 de agosto de 2025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>
            <a:off x="2597733" y="779895"/>
            <a:ext cx="6449961" cy="35837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14300" indent="0">
              <a:buNone/>
            </a:pPr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Fundada em 12 de maio de 1995, a </a:t>
            </a: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ASBRAV </a:t>
            </a:r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desempenha importante papel no fortalecimento do setor e na defesa dos interesses dos seus associados. </a:t>
            </a:r>
          </a:p>
          <a:p>
            <a:pPr marL="114300" indent="0">
              <a:buNone/>
            </a:pPr>
            <a:endParaRPr lang="pt-BR" sz="2000" dirty="0">
              <a:solidFill>
                <a:srgbClr val="21A4E7"/>
              </a:solidFill>
              <a:latin typeface="Eurostile" panose="020B0504020202050204" pitchFamily="34" charset="77"/>
            </a:endParaRPr>
          </a:p>
          <a:p>
            <a:pPr marL="114300" indent="0">
              <a:buNone/>
            </a:pP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Nossa missão </a:t>
            </a:r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é representar e apoiar os associados, proporcionar o desenvolvimento técnico atuando de forma pró ativa, ética e moral.</a:t>
            </a:r>
          </a:p>
          <a:p>
            <a:pPr marL="114300" indent="0">
              <a:buNone/>
            </a:pPr>
            <a:endParaRPr lang="pt-BR" sz="2000" dirty="0">
              <a:solidFill>
                <a:srgbClr val="21A4E7"/>
              </a:solidFill>
              <a:latin typeface="Eurostile" panose="020B0504020202050204" pitchFamily="34" charset="77"/>
            </a:endParaRPr>
          </a:p>
          <a:p>
            <a:pPr marL="114300" indent="0">
              <a:buNone/>
            </a:pPr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Nosso foco é </a:t>
            </a: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nossos associados</a:t>
            </a:r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 e oferecer atualização profissional para criação de mão de obra qualificada para o setor. Através de palestras, cursos e seminários com conteúdos cada vez mais relevantes para o segmento.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E8BA7A1-BA9F-0261-87E6-3164BBE6CF74}"/>
              </a:ext>
            </a:extLst>
          </p:cNvPr>
          <p:cNvSpPr txBox="1"/>
          <p:nvPr/>
        </p:nvSpPr>
        <p:spPr>
          <a:xfrm>
            <a:off x="2736009" y="129930"/>
            <a:ext cx="6311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1" i="0" dirty="0">
                <a:solidFill>
                  <a:srgbClr val="21A4E7"/>
                </a:solidFill>
                <a:effectLst/>
                <a:latin typeface="Eurostile" panose="020B0504020202050204" pitchFamily="34" charset="77"/>
              </a:rPr>
              <a:t>Sobre a ASBRAV</a:t>
            </a:r>
            <a:endParaRPr lang="pt-BR" sz="2800" b="1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115794-66EF-F55B-0A2C-23B96CC61485}"/>
              </a:ext>
            </a:extLst>
          </p:cNvPr>
          <p:cNvSpPr txBox="1"/>
          <p:nvPr/>
        </p:nvSpPr>
        <p:spPr>
          <a:xfrm>
            <a:off x="2736009" y="4363604"/>
            <a:ext cx="57496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000" i="0" dirty="0">
                <a:solidFill>
                  <a:srgbClr val="21A4E7"/>
                </a:solidFill>
                <a:effectLst/>
                <a:latin typeface="Eurostile" panose="020B0504020202050204" pitchFamily="34" charset="77"/>
              </a:rPr>
              <a:t>A ASBRAV tem associados tanto </a:t>
            </a:r>
            <a:r>
              <a:rPr lang="pt-BR" sz="2000" b="1" i="0" dirty="0">
                <a:solidFill>
                  <a:srgbClr val="21A4E7"/>
                </a:solidFill>
                <a:effectLst/>
                <a:latin typeface="Eurostile" panose="020B0504020202050204" pitchFamily="34" charset="77"/>
              </a:rPr>
              <a:t>pessoas físicas quanto jurídicas</a:t>
            </a:r>
            <a:r>
              <a:rPr lang="pt-BR" sz="2000" i="0" dirty="0">
                <a:solidFill>
                  <a:srgbClr val="21A4E7"/>
                </a:solidFill>
                <a:effectLst/>
                <a:latin typeface="Eurostile" panose="020B0504020202050204" pitchFamily="34" charset="77"/>
              </a:rPr>
              <a:t>.</a:t>
            </a:r>
            <a:endParaRPr lang="pt-BR" sz="2000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5E7FE59F-9EC7-0CA0-399B-B5D0E83F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>
            <a:extLst>
              <a:ext uri="{FF2B5EF4-FFF2-40B4-BE49-F238E27FC236}">
                <a16:creationId xmlns:a16="http://schemas.microsoft.com/office/drawing/2014/main" id="{17D5A60D-E18D-ADDC-C448-3F7D706DFA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" y="47565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sz="2400" kern="1200" dirty="0">
                <a:solidFill>
                  <a:srgbClr val="21A4E7"/>
                </a:solidFill>
                <a:latin typeface="Eurostile" panose="020B0504020202050204" pitchFamily="34" charset="77"/>
              </a:rPr>
              <a:t>PILATES NORTEADORES</a:t>
            </a:r>
            <a:endParaRPr sz="2400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287C7FC-CFCC-BCBC-0151-0F5FDFB91F69}"/>
              </a:ext>
            </a:extLst>
          </p:cNvPr>
          <p:cNvSpPr txBox="1"/>
          <p:nvPr/>
        </p:nvSpPr>
        <p:spPr>
          <a:xfrm>
            <a:off x="818864" y="2965326"/>
            <a:ext cx="2163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Qualidade do Ar Interior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394C1C-C899-9035-9B08-5BEC126F75F1}"/>
              </a:ext>
            </a:extLst>
          </p:cNvPr>
          <p:cNvSpPr txBox="1"/>
          <p:nvPr/>
        </p:nvSpPr>
        <p:spPr>
          <a:xfrm>
            <a:off x="3490415" y="2811437"/>
            <a:ext cx="21631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Eficiência Energética e Descarbonização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F9EFD84-FF1B-641D-3679-AE1F0A126357}"/>
              </a:ext>
            </a:extLst>
          </p:cNvPr>
          <p:cNvSpPr txBox="1"/>
          <p:nvPr/>
        </p:nvSpPr>
        <p:spPr>
          <a:xfrm>
            <a:off x="6161966" y="3119213"/>
            <a:ext cx="2163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Cadeia do Frio</a:t>
            </a:r>
          </a:p>
        </p:txBody>
      </p:sp>
    </p:spTree>
    <p:extLst>
      <p:ext uri="{BB962C8B-B14F-4D97-AF65-F5344CB8AC3E}">
        <p14:creationId xmlns:p14="http://schemas.microsoft.com/office/powerpoint/2010/main" val="3384334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>
          <a:extLst>
            <a:ext uri="{FF2B5EF4-FFF2-40B4-BE49-F238E27FC236}">
              <a16:creationId xmlns:a16="http://schemas.microsoft.com/office/drawing/2014/main" id="{19323E57-8BA2-6768-F9B4-33BA1C2AB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DC0F941A-DE7E-1148-1E1E-CFCA94D75777}"/>
              </a:ext>
            </a:extLst>
          </p:cNvPr>
          <p:cNvSpPr txBox="1"/>
          <p:nvPr/>
        </p:nvSpPr>
        <p:spPr>
          <a:xfrm>
            <a:off x="308114" y="4362807"/>
            <a:ext cx="1918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i="0" u="none" strike="noStrike">
                <a:solidFill>
                  <a:srgbClr val="0D3880"/>
                </a:solidFill>
                <a:effectLst/>
                <a:latin typeface="Raleway" pitchFamily="2" charset="77"/>
              </a:defRPr>
            </a:lvl1pPr>
          </a:lstStyle>
          <a:p>
            <a:pPr algn="ctr"/>
            <a:r>
              <a:rPr lang="pt-BR" sz="3200" dirty="0">
                <a:solidFill>
                  <a:srgbClr val="21A4E7"/>
                </a:solidFill>
                <a:latin typeface="Eurostile" panose="020B0504020202050204" pitchFamily="34" charset="77"/>
              </a:rPr>
              <a:t>Parcerias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791E402-8471-7CCB-ADE9-AECC328CE016}"/>
              </a:ext>
            </a:extLst>
          </p:cNvPr>
          <p:cNvSpPr txBox="1"/>
          <p:nvPr/>
        </p:nvSpPr>
        <p:spPr>
          <a:xfrm>
            <a:off x="2736009" y="129930"/>
            <a:ext cx="6311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i="0" dirty="0">
                <a:solidFill>
                  <a:srgbClr val="21A4E7"/>
                </a:solidFill>
                <a:effectLst/>
                <a:latin typeface="Eurostile" panose="020B0504020202050204" pitchFamily="34" charset="77"/>
              </a:rPr>
              <a:t>Mais alguns benefícios</a:t>
            </a:r>
            <a:endParaRPr lang="pt-BR" sz="2800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8B47D03-DBD7-9C48-C72E-F8440FFB5281}"/>
              </a:ext>
            </a:extLst>
          </p:cNvPr>
          <p:cNvSpPr txBox="1"/>
          <p:nvPr/>
        </p:nvSpPr>
        <p:spPr>
          <a:xfrm>
            <a:off x="1346221" y="884932"/>
            <a:ext cx="569174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GRUPO Ânima – UniRitter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ACELE - Associação Comunitária de Ensino de Línguas Estrangeiras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ACM - Associação Cristã de Moços do Rio Grande do Sul</a:t>
            </a:r>
            <a:b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</a:b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ATIVA - Medicina e Segurança do Trabalho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CREDCREA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LACERDA &amp; COSTA ADVOGADOS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Rede Suarez de Hotéis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1A4E7"/>
                </a:solidFill>
                <a:latin typeface="Eurostile" panose="020B0504020202050204" pitchFamily="34" charset="77"/>
              </a:rPr>
              <a:t>RS TECH SOLUTIONS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 err="1">
                <a:solidFill>
                  <a:srgbClr val="21A4E7"/>
                </a:solidFill>
                <a:latin typeface="Eurostile" panose="020B0504020202050204" pitchFamily="34" charset="77"/>
              </a:rPr>
              <a:t>Unyleya</a:t>
            </a:r>
            <a:endParaRPr lang="pt-BR" sz="2000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  <p:pic>
        <p:nvPicPr>
          <p:cNvPr id="6" name="Imagem 5" descr="Código QR&#10;&#10;O conteúdo gerado por IA pode estar incorreto.">
            <a:extLst>
              <a:ext uri="{FF2B5EF4-FFF2-40B4-BE49-F238E27FC236}">
                <a16:creationId xmlns:a16="http://schemas.microsoft.com/office/drawing/2014/main" id="{F2D51A3B-92AD-9BA2-B708-525BA83AD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694" y="3169458"/>
            <a:ext cx="1905000" cy="1905000"/>
          </a:xfrm>
          <a:prstGeom prst="rect">
            <a:avLst/>
          </a:prstGeom>
        </p:spPr>
      </p:pic>
      <p:pic>
        <p:nvPicPr>
          <p:cNvPr id="2" name="Imagem 1" descr="Homem segurando uma placa&#10;&#10;O conteúdo gerado por IA pode estar incorreto.">
            <a:extLst>
              <a:ext uri="{FF2B5EF4-FFF2-40B4-BE49-F238E27FC236}">
                <a16:creationId xmlns:a16="http://schemas.microsoft.com/office/drawing/2014/main" id="{DCF8FF85-1C79-4B3B-9D81-8A9374EA3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145" y="258828"/>
            <a:ext cx="1477640" cy="147764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69792B3-6854-0FD1-7B7B-19FAB66B6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2145" y="1836275"/>
            <a:ext cx="1477641" cy="147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24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>
          <a:extLst>
            <a:ext uri="{FF2B5EF4-FFF2-40B4-BE49-F238E27FC236}">
              <a16:creationId xmlns:a16="http://schemas.microsoft.com/office/drawing/2014/main" id="{9E9D902D-252E-FFD8-DC49-1D6926974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E78FF018-0BE7-6957-BF81-4F763F7A9357}"/>
              </a:ext>
            </a:extLst>
          </p:cNvPr>
          <p:cNvSpPr txBox="1"/>
          <p:nvPr/>
        </p:nvSpPr>
        <p:spPr>
          <a:xfrm>
            <a:off x="308114" y="4362807"/>
            <a:ext cx="1918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i="0" u="none" strike="noStrike">
                <a:solidFill>
                  <a:srgbClr val="0D3880"/>
                </a:solidFill>
                <a:effectLst/>
                <a:latin typeface="Raleway" pitchFamily="2" charset="77"/>
              </a:defRPr>
            </a:lvl1pPr>
          </a:lstStyle>
          <a:p>
            <a:pPr algn="ctr"/>
            <a:r>
              <a:rPr lang="pt-BR" sz="3200" dirty="0">
                <a:solidFill>
                  <a:srgbClr val="21A4E7"/>
                </a:solidFill>
                <a:latin typeface="Eurostile" panose="020B0504020202050204" pitchFamily="34" charset="77"/>
              </a:rPr>
              <a:t>Parcerias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71475F1-77BE-C9E4-EB34-EFC90C639EEB}"/>
              </a:ext>
            </a:extLst>
          </p:cNvPr>
          <p:cNvSpPr txBox="1"/>
          <p:nvPr/>
        </p:nvSpPr>
        <p:spPr>
          <a:xfrm>
            <a:off x="2684301" y="107232"/>
            <a:ext cx="6311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3600" i="0" dirty="0">
                <a:solidFill>
                  <a:srgbClr val="21A4E7"/>
                </a:solidFill>
                <a:effectLst/>
                <a:latin typeface="Eurostile" panose="020B0504020202050204" pitchFamily="34" charset="77"/>
              </a:rPr>
              <a:t>ENTIDADES</a:t>
            </a:r>
            <a:endParaRPr lang="pt-BR" sz="3600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965F84-8035-7925-FFB7-38973CB2A11D}"/>
              </a:ext>
            </a:extLst>
          </p:cNvPr>
          <p:cNvSpPr txBox="1"/>
          <p:nvPr/>
        </p:nvSpPr>
        <p:spPr>
          <a:xfrm>
            <a:off x="2998045" y="792598"/>
            <a:ext cx="568419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b="1">
                <a:solidFill>
                  <a:schemeClr val="accent1">
                    <a:lumMod val="75000"/>
                  </a:schemeClr>
                </a:solidFill>
                <a:latin typeface="Raleway" pitchFamily="2" charset="77"/>
              </a:defRPr>
            </a:lvl1pPr>
          </a:lstStyle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ABRAVA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ARES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ASHRAE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ABEMEC-RS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SINDRATAR – RS, SP e RJ 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CREA-RS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CRT-RS, SC e PR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PUC-RS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SENGE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SINDUSCON</a:t>
            </a:r>
          </a:p>
          <a:p>
            <a:r>
              <a:rPr lang="pt-BR" sz="2400" b="0" dirty="0">
                <a:solidFill>
                  <a:srgbClr val="21A4E7"/>
                </a:solidFill>
                <a:latin typeface="Eurostile" panose="020B0504020202050204" pitchFamily="34" charset="77"/>
              </a:rPr>
              <a:t>SOCIEDADE DE ENGENHARIA 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F96E3CD-3555-6BDB-9268-19B22FE6E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133" y="1171864"/>
            <a:ext cx="1991912" cy="30469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075041A-AD91-E349-F086-FC5A3EDF3C69}"/>
              </a:ext>
            </a:extLst>
          </p:cNvPr>
          <p:cNvSpPr txBox="1"/>
          <p:nvPr/>
        </p:nvSpPr>
        <p:spPr>
          <a:xfrm>
            <a:off x="1006133" y="735441"/>
            <a:ext cx="1918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i="0" u="none" strike="noStrike">
                <a:solidFill>
                  <a:srgbClr val="0D3880"/>
                </a:solidFill>
                <a:effectLst/>
                <a:latin typeface="Raleway" pitchFamily="2" charset="77"/>
              </a:defRPr>
            </a:lvl1pPr>
          </a:lstStyle>
          <a:p>
            <a:pPr algn="ctr"/>
            <a:r>
              <a:rPr lang="pt-BR" sz="3200" dirty="0">
                <a:solidFill>
                  <a:srgbClr val="21A4E7"/>
                </a:solidFill>
                <a:latin typeface="Eurostile" panose="020B0504020202050204" pitchFamily="34" charset="77"/>
              </a:rPr>
              <a:t>Parceria</a:t>
            </a:r>
          </a:p>
        </p:txBody>
      </p:sp>
    </p:spTree>
    <p:extLst>
      <p:ext uri="{BB962C8B-B14F-4D97-AF65-F5344CB8AC3E}">
        <p14:creationId xmlns:p14="http://schemas.microsoft.com/office/powerpoint/2010/main" val="182138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>
            <a:spLocks noGrp="1"/>
          </p:cNvSpPr>
          <p:nvPr>
            <p:ph type="body" idx="1"/>
          </p:nvPr>
        </p:nvSpPr>
        <p:spPr>
          <a:xfrm>
            <a:off x="855125" y="4314475"/>
            <a:ext cx="7466700" cy="109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200" dirty="0">
                <a:solidFill>
                  <a:srgbClr val="21A4E7"/>
                </a:solidFill>
                <a:latin typeface="Eurostile" panose="020B0504020202050204" pitchFamily="34" charset="77"/>
              </a:rPr>
              <a:t>Sede Nova</a:t>
            </a:r>
            <a:endParaRPr sz="3200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BC9970A-BEFF-1A04-1621-550FF799EC7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52" y="189139"/>
            <a:ext cx="2561074" cy="365819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2C0EAE7-A0EB-6CF8-2B97-1811E043F42E}"/>
              </a:ext>
            </a:extLst>
          </p:cNvPr>
          <p:cNvSpPr txBox="1"/>
          <p:nvPr/>
        </p:nvSpPr>
        <p:spPr>
          <a:xfrm>
            <a:off x="577783" y="3847329"/>
            <a:ext cx="17235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kern="10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  <a:latin typeface="Eurostile" panose="020B0504020202050204" pitchFamily="34" charset="77"/>
              </a:rPr>
              <a:t>Fachada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449503A-63A9-6667-C275-3322D7C23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94" y="54113"/>
            <a:ext cx="4405808" cy="199612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48433B8-5167-96B9-D9D0-4630068DB28B}"/>
              </a:ext>
            </a:extLst>
          </p:cNvPr>
          <p:cNvSpPr txBox="1"/>
          <p:nvPr/>
        </p:nvSpPr>
        <p:spPr>
          <a:xfrm>
            <a:off x="7664492" y="755841"/>
            <a:ext cx="13146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kern="100" dirty="0">
                <a:solidFill>
                  <a:schemeClr val="bg1"/>
                </a:solidFill>
                <a:effectLst/>
                <a:latin typeface="Eurostile" panose="020B050402020205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Projeção da área técnica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4EC97A2-3186-0832-0A4F-C041518F7F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391" y="2166932"/>
            <a:ext cx="4405511" cy="199612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832F037-81D6-244F-22CD-7066989A2084}"/>
              </a:ext>
            </a:extLst>
          </p:cNvPr>
          <p:cNvSpPr txBox="1"/>
          <p:nvPr/>
        </p:nvSpPr>
        <p:spPr>
          <a:xfrm>
            <a:off x="7515054" y="2748391"/>
            <a:ext cx="1613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kern="100" dirty="0">
                <a:solidFill>
                  <a:schemeClr val="bg1"/>
                </a:solidFill>
                <a:effectLst/>
                <a:latin typeface="Eurostile" panose="020B050402020205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Corte esquemático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3D45668A-710A-1559-B2FF-010A62032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>
            <a:extLst>
              <a:ext uri="{FF2B5EF4-FFF2-40B4-BE49-F238E27FC236}">
                <a16:creationId xmlns:a16="http://schemas.microsoft.com/office/drawing/2014/main" id="{20FD63BF-D80C-E3A5-9016-06EA5C60DC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5125" y="4314475"/>
            <a:ext cx="7466700" cy="109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200" dirty="0">
                <a:solidFill>
                  <a:srgbClr val="21A4E7"/>
                </a:solidFill>
                <a:latin typeface="Eurostile" panose="020B0504020202050204" pitchFamily="34" charset="77"/>
              </a:rPr>
              <a:t>Sede Nova</a:t>
            </a:r>
            <a:endParaRPr sz="3200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E65639C-ECE7-A240-9FE1-B226AB94F2C7}"/>
              </a:ext>
            </a:extLst>
          </p:cNvPr>
          <p:cNvSpPr txBox="1"/>
          <p:nvPr/>
        </p:nvSpPr>
        <p:spPr>
          <a:xfrm>
            <a:off x="308112" y="8386"/>
            <a:ext cx="862716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6300" b="1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pPr algn="just"/>
            <a:r>
              <a:rPr lang="pt-BR" sz="2400" b="0" dirty="0">
                <a:latin typeface="Eurostile" panose="020B0504020202050204" pitchFamily="34" charset="77"/>
              </a:rPr>
              <a:t>A nova sede da ASBRAV contará, em seus quase 1000 m², com:</a:t>
            </a:r>
          </a:p>
          <a:p>
            <a:pPr algn="just"/>
            <a:endParaRPr lang="pt-BR" sz="2400" b="0" dirty="0">
              <a:latin typeface="Eurostile" panose="020B0504020202050204" pitchFamily="34" charset="77"/>
            </a:endParaRP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Auditório;</a:t>
            </a: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Biblioteca;</a:t>
            </a: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Espaço coworking;</a:t>
            </a: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dirty="0">
                <a:solidFill>
                  <a:schemeClr val="bg1"/>
                </a:solidFill>
                <a:latin typeface="Eurostile" panose="020B0504020202050204" pitchFamily="34" charset="77"/>
              </a:rPr>
              <a:t>Estúdio de Podcast;</a:t>
            </a:r>
            <a:endParaRPr lang="pt-BR" sz="1800" b="0" dirty="0">
              <a:solidFill>
                <a:schemeClr val="bg1"/>
              </a:solidFill>
              <a:latin typeface="Eurostile" panose="020B0504020202050204" pitchFamily="34" charset="77"/>
            </a:endParaRP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dirty="0">
                <a:solidFill>
                  <a:schemeClr val="bg1"/>
                </a:solidFill>
                <a:latin typeface="Eurostile" panose="020B0504020202050204" pitchFamily="34" charset="77"/>
              </a:rPr>
              <a:t>Espaço Qualificar de treinamento em: Aquecimento, A</a:t>
            </a: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r-condicionado, Automação, Elétrica de </a:t>
            </a:r>
            <a:r>
              <a:rPr lang="pt-BR" sz="1800" dirty="0">
                <a:solidFill>
                  <a:schemeClr val="bg1"/>
                </a:solidFill>
                <a:latin typeface="Eurostile" panose="020B0504020202050204" pitchFamily="34" charset="77"/>
              </a:rPr>
              <a:t>R</a:t>
            </a: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efrigeração e Ar-condicionado, Refrigeração; </a:t>
            </a: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Recepção;</a:t>
            </a: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Salão eventos;</a:t>
            </a: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Salas de aula;</a:t>
            </a: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Secretaria;</a:t>
            </a:r>
          </a:p>
          <a:p>
            <a:pPr marL="285750" lvl="2" indent="-285750" algn="just">
              <a:buFont typeface="Courier New" panose="02070309020205020404" pitchFamily="49" charset="0"/>
              <a:buChar char="o"/>
            </a:pPr>
            <a:r>
              <a:rPr lang="pt-BR" sz="1800" b="0" dirty="0">
                <a:solidFill>
                  <a:schemeClr val="bg1"/>
                </a:solidFill>
                <a:latin typeface="Eurostile" panose="020B0504020202050204" pitchFamily="34" charset="77"/>
              </a:rPr>
              <a:t>Show </a:t>
            </a:r>
            <a:r>
              <a:rPr lang="pt-BR" sz="1800" b="0" dirty="0" err="1">
                <a:solidFill>
                  <a:schemeClr val="bg1"/>
                </a:solidFill>
                <a:latin typeface="Eurostile" panose="020B0504020202050204" pitchFamily="34" charset="77"/>
              </a:rPr>
              <a:t>room</a:t>
            </a:r>
            <a:r>
              <a:rPr lang="pt-BR" sz="1800" dirty="0">
                <a:solidFill>
                  <a:schemeClr val="bg1"/>
                </a:solidFill>
                <a:latin typeface="Eurostile" panose="020B0504020202050204" pitchFamily="34" charset="77"/>
              </a:rPr>
              <a:t>.</a:t>
            </a:r>
            <a:endParaRPr lang="pt-BR" sz="300" b="0" dirty="0">
              <a:solidFill>
                <a:schemeClr val="bg1"/>
              </a:solidFill>
              <a:latin typeface="Eurostile" panose="020B0504020202050204" pitchFamily="34" charset="77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210FD4C-9B3C-0ABC-36D5-1B585F81E0E4}"/>
              </a:ext>
            </a:extLst>
          </p:cNvPr>
          <p:cNvSpPr txBox="1"/>
          <p:nvPr/>
        </p:nvSpPr>
        <p:spPr>
          <a:xfrm>
            <a:off x="2842054" y="3558747"/>
            <a:ext cx="5053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Eurostile" panose="020B0504020202050204" pitchFamily="34" charset="77"/>
              </a:rPr>
              <a:t>Venha nos Visitar</a:t>
            </a:r>
          </a:p>
        </p:txBody>
      </p:sp>
    </p:spTree>
    <p:extLst>
      <p:ext uri="{BB962C8B-B14F-4D97-AF65-F5344CB8AC3E}">
        <p14:creationId xmlns:p14="http://schemas.microsoft.com/office/powerpoint/2010/main" val="417772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Imagem 2" descr="Texto&#10;&#10;O conteúdo gerado por IA pode estar incorreto.">
            <a:extLst>
              <a:ext uri="{FF2B5EF4-FFF2-40B4-BE49-F238E27FC236}">
                <a16:creationId xmlns:a16="http://schemas.microsoft.com/office/drawing/2014/main" id="{DA21B4B4-F62F-EF64-B9B9-ECAE33BA163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1998" r="41998"/>
          <a:stretch>
            <a:fillRect/>
          </a:stretch>
        </p:blipFill>
        <p:spPr>
          <a:xfrm>
            <a:off x="1581150" y="-17463"/>
            <a:ext cx="0" cy="0"/>
          </a:xfrm>
          <a:prstGeom prst="rect">
            <a:avLst/>
          </a:prstGeom>
        </p:spPr>
      </p:pic>
      <p:sp>
        <p:nvSpPr>
          <p:cNvPr id="102" name="Google Shape;102;p17"/>
          <p:cNvSpPr txBox="1">
            <a:spLocks noGrp="1"/>
          </p:cNvSpPr>
          <p:nvPr>
            <p:ph type="body" idx="1"/>
          </p:nvPr>
        </p:nvSpPr>
        <p:spPr>
          <a:xfrm>
            <a:off x="3865075" y="711200"/>
            <a:ext cx="5278925" cy="385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Eurostile" panose="020B0504020202050204" pitchFamily="34" charset="77"/>
              </a:rPr>
              <a:t>MECÂNICO DE AR-CONDICIONADO</a:t>
            </a:r>
          </a:p>
          <a:p>
            <a:pPr marL="342900"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Eurostile" panose="020B0504020202050204" pitchFamily="34" charset="77"/>
              </a:rPr>
              <a:t>ÁGUA GELADA </a:t>
            </a:r>
          </a:p>
          <a:p>
            <a:pPr marL="342900"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Eurostile" panose="020B0504020202050204" pitchFamily="34" charset="77"/>
              </a:rPr>
              <a:t>PMOC </a:t>
            </a:r>
          </a:p>
          <a:p>
            <a:pPr marL="342900"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Eurostile" panose="020B0504020202050204" pitchFamily="34" charset="77"/>
              </a:rPr>
              <a:t>PROJETISTA DE AR-CONDICIONADO </a:t>
            </a:r>
          </a:p>
          <a:p>
            <a:pPr marL="342900">
              <a:spcAft>
                <a:spcPts val="1200"/>
              </a:spcAft>
            </a:pPr>
            <a:r>
              <a:rPr lang="pt-BR" sz="2400" dirty="0">
                <a:solidFill>
                  <a:schemeClr val="bg1"/>
                </a:solidFill>
                <a:latin typeface="Eurostile" panose="020B0504020202050204" pitchFamily="34" charset="77"/>
              </a:rPr>
              <a:t>REFRIGERAÇÃO INDUSTRIAL POR COMPRESSÃO DE AMÔNIA  </a:t>
            </a:r>
          </a:p>
          <a:p>
            <a:pPr marL="342900">
              <a:spcAft>
                <a:spcPts val="1200"/>
              </a:spcAft>
            </a:pPr>
            <a:endParaRPr sz="2400" dirty="0">
              <a:solidFill>
                <a:schemeClr val="bg1"/>
              </a:solidFill>
              <a:latin typeface="Eurostile" panose="020B0504020202050204" pitchFamily="34" charset="77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621250" y="2712850"/>
            <a:ext cx="1726800" cy="1975500"/>
          </a:xfrm>
          <a:prstGeom prst="roundRect">
            <a:avLst>
              <a:gd name="adj" fmla="val 16667"/>
            </a:avLst>
          </a:prstGeom>
          <a:solidFill>
            <a:srgbClr val="78C5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Eurostile" panose="020B0504020202050204" pitchFamily="34" charset="77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3"/>
          </p:nvPr>
        </p:nvSpPr>
        <p:spPr>
          <a:xfrm>
            <a:off x="787450" y="2941025"/>
            <a:ext cx="13944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dirty="0">
                <a:latin typeface="Eurostile" panose="020B0504020202050204" pitchFamily="34" charset="77"/>
              </a:rPr>
              <a:t>Nossos cursos</a:t>
            </a:r>
            <a:endParaRPr sz="2800" dirty="0">
              <a:latin typeface="Eurostile" panose="020B0504020202050204" pitchFamily="34" charset="77"/>
            </a:endParaRPr>
          </a:p>
        </p:txBody>
      </p:sp>
      <p:sp>
        <p:nvSpPr>
          <p:cNvPr id="4" name="Google Shape;104;p17">
            <a:extLst>
              <a:ext uri="{FF2B5EF4-FFF2-40B4-BE49-F238E27FC236}">
                <a16:creationId xmlns:a16="http://schemas.microsoft.com/office/drawing/2014/main" id="{6645C252-685B-1239-3740-06C58DD88453}"/>
              </a:ext>
            </a:extLst>
          </p:cNvPr>
          <p:cNvSpPr txBox="1">
            <a:spLocks/>
          </p:cNvSpPr>
          <p:nvPr/>
        </p:nvSpPr>
        <p:spPr>
          <a:xfrm>
            <a:off x="3865074" y="4519925"/>
            <a:ext cx="5278925" cy="62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Char char="●"/>
              <a:defRPr sz="18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14300" indent="0">
              <a:buNone/>
            </a:pPr>
            <a:r>
              <a:rPr lang="pt-BR" sz="2800" b="1" dirty="0">
                <a:solidFill>
                  <a:schemeClr val="bg1"/>
                </a:solidFill>
                <a:latin typeface="Eurostile" panose="020B0504020202050204" pitchFamily="34" charset="77"/>
              </a:rPr>
              <a:t>+</a:t>
            </a:r>
            <a:r>
              <a:rPr lang="pt-BR" b="1" dirty="0">
                <a:solidFill>
                  <a:schemeClr val="bg1"/>
                </a:solidFill>
                <a:latin typeface="Eurostile" panose="020B0504020202050204" pitchFamily="34" charset="77"/>
              </a:rPr>
              <a:t> de 200 alunos por ano em nossos cursos.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D94CFB00-77E7-D7FA-3387-5BA073358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>
            <a:extLst>
              <a:ext uri="{FF2B5EF4-FFF2-40B4-BE49-F238E27FC236}">
                <a16:creationId xmlns:a16="http://schemas.microsoft.com/office/drawing/2014/main" id="{50C2A0E9-356C-5D88-1E0D-8BCB63D031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5125" y="4314475"/>
            <a:ext cx="7466700" cy="109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200" b="1" dirty="0">
                <a:solidFill>
                  <a:srgbClr val="21A4E7"/>
                </a:solidFill>
                <a:latin typeface="Eurostile" panose="020B0504020202050204" pitchFamily="34" charset="77"/>
              </a:rPr>
              <a:t>Novos cursos</a:t>
            </a:r>
            <a:endParaRPr sz="3200" b="1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5827E16-41F2-8117-BADF-AB7F2F572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35104"/>
              </p:ext>
            </p:extLst>
          </p:nvPr>
        </p:nvGraphicFramePr>
        <p:xfrm>
          <a:off x="964626" y="71480"/>
          <a:ext cx="7214747" cy="19681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690856">
                  <a:extLst>
                    <a:ext uri="{9D8B030D-6E8A-4147-A177-3AD203B41FA5}">
                      <a16:colId xmlns:a16="http://schemas.microsoft.com/office/drawing/2014/main" val="4125846195"/>
                    </a:ext>
                  </a:extLst>
                </a:gridCol>
                <a:gridCol w="523891">
                  <a:extLst>
                    <a:ext uri="{9D8B030D-6E8A-4147-A177-3AD203B41FA5}">
                      <a16:colId xmlns:a16="http://schemas.microsoft.com/office/drawing/2014/main" val="3467126578"/>
                    </a:ext>
                  </a:extLst>
                </a:gridCol>
              </a:tblGrid>
              <a:tr h="3280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Cursos de Qualificação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C/</a:t>
                      </a:r>
                      <a:r>
                        <a:rPr lang="pt-BR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h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91319"/>
                  </a:ext>
                </a:extLst>
              </a:tr>
              <a:tr h="328025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600" u="none" strike="noStrike" dirty="0">
                          <a:solidFill>
                            <a:srgbClr val="21A4E7"/>
                          </a:solidFill>
                          <a:effectLst/>
                        </a:rPr>
                        <a:t>Eletricista para Refrigeração e Climatização</a:t>
                      </a:r>
                      <a:endParaRPr lang="pt-BR" sz="1600" b="0" i="0" u="none" strike="noStrike" dirty="0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21A4E7"/>
                          </a:solidFill>
                          <a:effectLst/>
                        </a:rPr>
                        <a:t>80</a:t>
                      </a:r>
                      <a:endParaRPr lang="pt-BR" sz="1600" b="0" i="0" u="none" strike="noStrike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27323"/>
                  </a:ext>
                </a:extLst>
              </a:tr>
              <a:tr h="328025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600" u="none" strike="noStrike" dirty="0">
                          <a:solidFill>
                            <a:srgbClr val="21A4E7"/>
                          </a:solidFill>
                          <a:effectLst/>
                        </a:rPr>
                        <a:t>Instalador de Ar condicionado e Sistemas de Ventilação</a:t>
                      </a:r>
                      <a:endParaRPr lang="pt-BR" sz="1600" b="0" i="0" u="none" strike="noStrike" dirty="0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21A4E7"/>
                          </a:solidFill>
                          <a:effectLst/>
                        </a:rPr>
                        <a:t>40</a:t>
                      </a:r>
                      <a:endParaRPr lang="pt-BR" sz="1600" b="0" i="0" u="none" strike="noStrike" dirty="0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85443"/>
                  </a:ext>
                </a:extLst>
              </a:tr>
              <a:tr h="328025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600" u="none" strike="noStrike" dirty="0">
                          <a:solidFill>
                            <a:srgbClr val="21A4E7"/>
                          </a:solidFill>
                          <a:effectLst/>
                        </a:rPr>
                        <a:t>Mecânico de Ar </a:t>
                      </a:r>
                      <a:r>
                        <a:rPr lang="pt-BR" sz="1600" u="none" strike="noStrike" baseline="0" dirty="0">
                          <a:solidFill>
                            <a:srgbClr val="21A4E7"/>
                          </a:solidFill>
                          <a:effectLst/>
                        </a:rPr>
                        <a:t>Condicionado</a:t>
                      </a:r>
                      <a:endParaRPr lang="pt-BR" sz="1600" b="0" i="0" u="none" strike="noStrike" baseline="0" dirty="0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21A4E7"/>
                          </a:solidFill>
                          <a:effectLst/>
                        </a:rPr>
                        <a:t>120</a:t>
                      </a:r>
                      <a:endParaRPr lang="pt-BR" sz="1600" b="0" i="0" u="none" strike="noStrike" dirty="0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839176"/>
                  </a:ext>
                </a:extLst>
              </a:tr>
              <a:tr h="328025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600" u="none" strike="noStrike" dirty="0">
                          <a:solidFill>
                            <a:srgbClr val="21A4E7"/>
                          </a:solidFill>
                          <a:effectLst/>
                        </a:rPr>
                        <a:t>Mecânico de Refrigeração</a:t>
                      </a:r>
                      <a:endParaRPr lang="pt-BR" sz="1600" b="0" i="0" u="none" strike="noStrike" dirty="0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21A4E7"/>
                          </a:solidFill>
                          <a:effectLst/>
                        </a:rPr>
                        <a:t>120</a:t>
                      </a:r>
                      <a:endParaRPr lang="pt-BR" sz="1600" b="0" i="0" u="none" strike="noStrike" dirty="0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522926"/>
                  </a:ext>
                </a:extLst>
              </a:tr>
              <a:tr h="328025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600" u="none" strike="noStrike" dirty="0">
                          <a:solidFill>
                            <a:srgbClr val="21A4E7"/>
                          </a:solidFill>
                          <a:effectLst/>
                        </a:rPr>
                        <a:t>Projetista de Ar Condicionado</a:t>
                      </a:r>
                      <a:endParaRPr lang="pt-BR" sz="1600" b="0" i="0" u="none" strike="noStrike" dirty="0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21A4E7"/>
                          </a:solidFill>
                          <a:effectLst/>
                        </a:rPr>
                        <a:t>90</a:t>
                      </a:r>
                      <a:endParaRPr lang="pt-BR" sz="1600" b="0" i="0" u="none" strike="noStrike" dirty="0">
                        <a:solidFill>
                          <a:srgbClr val="21A4E7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9232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93B63F26-40EE-6A0D-961E-706CEB1EF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544627"/>
              </p:ext>
            </p:extLst>
          </p:nvPr>
        </p:nvGraphicFramePr>
        <p:xfrm>
          <a:off x="973503" y="2119797"/>
          <a:ext cx="7205870" cy="196814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682623">
                  <a:extLst>
                    <a:ext uri="{9D8B030D-6E8A-4147-A177-3AD203B41FA5}">
                      <a16:colId xmlns:a16="http://schemas.microsoft.com/office/drawing/2014/main" val="1484825717"/>
                    </a:ext>
                  </a:extLst>
                </a:gridCol>
                <a:gridCol w="523247">
                  <a:extLst>
                    <a:ext uri="{9D8B030D-6E8A-4147-A177-3AD203B41FA5}">
                      <a16:colId xmlns:a16="http://schemas.microsoft.com/office/drawing/2014/main" val="572426274"/>
                    </a:ext>
                  </a:extLst>
                </a:gridCol>
              </a:tblGrid>
              <a:tr h="294779">
                <a:tc>
                  <a:txBody>
                    <a:bodyPr/>
                    <a:lstStyle/>
                    <a:p>
                      <a:pPr marR="0" lvl="1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20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Cursos de Aperfeiçoamento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A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6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 C/</a:t>
                      </a:r>
                      <a:r>
                        <a:rPr lang="pt-BR" sz="1600" b="1" i="0" u="none" strike="noStrike" cap="none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</a:t>
                      </a:r>
                      <a:endParaRPr lang="pt-BR" sz="1600" b="1" i="0" u="none" strike="noStrike" cap="non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A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666437"/>
                  </a:ext>
                </a:extLst>
              </a:tr>
              <a:tr h="275637">
                <a:tc>
                  <a:txBody>
                    <a:bodyPr/>
                    <a:lstStyle/>
                    <a:p>
                      <a:pPr marR="0" lvl="1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Atendimento e Precificação para Instaladores de Ar Condicionado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lvl="1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24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447257"/>
                  </a:ext>
                </a:extLst>
              </a:tr>
              <a:tr h="275637">
                <a:tc>
                  <a:txBody>
                    <a:bodyPr/>
                    <a:lstStyle/>
                    <a:p>
                      <a:pPr marR="0" lvl="1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Automação para Refrigeração e Climatização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lvl="1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40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658378"/>
                  </a:ext>
                </a:extLst>
              </a:tr>
              <a:tr h="275637">
                <a:tc>
                  <a:txBody>
                    <a:bodyPr/>
                    <a:lstStyle/>
                    <a:p>
                      <a:pPr marR="0" lvl="1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PMOC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lvl="1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8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960231"/>
                  </a:ext>
                </a:extLst>
              </a:tr>
              <a:tr h="275637">
                <a:tc>
                  <a:txBody>
                    <a:bodyPr/>
                    <a:lstStyle/>
                    <a:p>
                      <a:pPr marR="0" lvl="1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PMOC na Prática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lvl="1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16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93795"/>
                  </a:ext>
                </a:extLst>
              </a:tr>
              <a:tr h="275637">
                <a:tc>
                  <a:txBody>
                    <a:bodyPr/>
                    <a:lstStyle/>
                    <a:p>
                      <a:pPr marR="0" lvl="1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Refrigeração Industrial por compressão de Amônia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lvl="1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36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797261"/>
                  </a:ext>
                </a:extLst>
              </a:tr>
              <a:tr h="275637">
                <a:tc>
                  <a:txBody>
                    <a:bodyPr/>
                    <a:lstStyle/>
                    <a:p>
                      <a:pPr marR="0" lvl="1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Sistemas de Água Gelada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lvl="1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600" b="0" u="none" strike="noStrike" cap="none" dirty="0">
                          <a:solidFill>
                            <a:srgbClr val="21A4E7"/>
                          </a:solidFill>
                          <a:effectLst/>
                          <a:sym typeface="Arial"/>
                        </a:rPr>
                        <a:t>63</a:t>
                      </a:r>
                      <a:endParaRPr lang="pt-BR" sz="1600" b="0" i="0" u="none" strike="noStrike" cap="none" dirty="0">
                        <a:solidFill>
                          <a:srgbClr val="21A4E7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A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988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541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1" y="47565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pt-BR" sz="2800" b="0" kern="1200" dirty="0">
                <a:solidFill>
                  <a:srgbClr val="21A4E7"/>
                </a:solidFill>
                <a:latin typeface="Eurostile" panose="020B0504020202050204" pitchFamily="34" charset="77"/>
              </a:rPr>
              <a:t>Participação</a:t>
            </a:r>
            <a:r>
              <a:rPr lang="en-US" sz="2800" b="0" kern="1200" dirty="0">
                <a:solidFill>
                  <a:srgbClr val="21A4E7"/>
                </a:solidFill>
                <a:latin typeface="Eurostile" panose="020B0504020202050204" pitchFamily="34" charset="77"/>
              </a:rPr>
              <a:t> e Esclarecimento as NBRs</a:t>
            </a:r>
            <a:endParaRPr sz="2800" b="0" dirty="0">
              <a:solidFill>
                <a:srgbClr val="21A4E7"/>
              </a:solidFill>
              <a:latin typeface="Eurostile" panose="020B0504020202050204" pitchFamily="34" charset="77"/>
            </a:endParaRPr>
          </a:p>
        </p:txBody>
      </p:sp>
      <p:pic>
        <p:nvPicPr>
          <p:cNvPr id="2" name="Espaço Reservado para Conteúdo 3">
            <a:extLst>
              <a:ext uri="{FF2B5EF4-FFF2-40B4-BE49-F238E27FC236}">
                <a16:creationId xmlns:a16="http://schemas.microsoft.com/office/drawing/2014/main" id="{F7045A9D-AD39-2954-A6A6-953F465414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876201" y="2175461"/>
            <a:ext cx="2135674" cy="26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6CE5CAF-5B1B-9B40-784E-34CFEAFED6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2" r="-950" b="-37660"/>
          <a:stretch/>
        </p:blipFill>
        <p:spPr>
          <a:xfrm>
            <a:off x="3457746" y="2175461"/>
            <a:ext cx="2229137" cy="288268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EFEA9EE-AF04-CD32-ECAB-525A7E0C0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191" y="2192315"/>
            <a:ext cx="1703087" cy="26139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EE098073-F546-AAD5-FE95-9934AADBE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7F14B716-01E2-A561-8DE9-4AA59DAA08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625" y="526371"/>
            <a:ext cx="38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ASBRAV em Ação</a:t>
            </a:r>
            <a:endParaRPr dirty="0">
              <a:latin typeface="Eurostile" panose="020B0504020202050204" pitchFamily="34" charset="77"/>
            </a:endParaRPr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A531407F-DDE9-38EA-2EB2-15A0431FE25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959625" y="2427600"/>
            <a:ext cx="3705000" cy="24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400" dirty="0">
                <a:latin typeface="Eurostile" panose="020B0504020202050204" pitchFamily="34" charset="77"/>
              </a:rPr>
              <a:t>Durante a Enchente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Abrigo Oncológico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Pizzaiolo Solidário</a:t>
            </a:r>
          </a:p>
        </p:txBody>
      </p:sp>
      <p:pic>
        <p:nvPicPr>
          <p:cNvPr id="5" name="Imagem 4" descr="Uma imagem contendo no interior, mesa, cozinha, cadeira&#10;&#10;O conteúdo gerado por IA pode estar incorreto.">
            <a:extLst>
              <a:ext uri="{FF2B5EF4-FFF2-40B4-BE49-F238E27FC236}">
                <a16:creationId xmlns:a16="http://schemas.microsoft.com/office/drawing/2014/main" id="{40C947F4-39A1-0AF2-22E9-EE581EE1A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75" y="120073"/>
            <a:ext cx="1908849" cy="3398982"/>
          </a:xfrm>
          <a:prstGeom prst="rect">
            <a:avLst/>
          </a:prstGeom>
        </p:spPr>
      </p:pic>
      <p:pic>
        <p:nvPicPr>
          <p:cNvPr id="7" name="Imagem 6" descr="Uma imagem contendo pessoa, homem, comida, mulher&#10;&#10;O conteúdo gerado por IA pode estar incorreto.">
            <a:extLst>
              <a:ext uri="{FF2B5EF4-FFF2-40B4-BE49-F238E27FC236}">
                <a16:creationId xmlns:a16="http://schemas.microsoft.com/office/drawing/2014/main" id="{B7491286-7615-31F3-DB00-A34F340E2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1607" y="120073"/>
            <a:ext cx="1911928" cy="339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55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EE098073-F546-AAD5-FE95-9934AADBE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7F14B716-01E2-A561-8DE9-4AA59DAA08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625" y="526371"/>
            <a:ext cx="38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ASBRAV em Ação</a:t>
            </a:r>
            <a:endParaRPr dirty="0">
              <a:latin typeface="Eurostile" panose="020B0504020202050204" pitchFamily="34" charset="77"/>
            </a:endParaRPr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A531407F-DDE9-38EA-2EB2-15A0431FE25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959625" y="2427600"/>
            <a:ext cx="3705000" cy="24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400" dirty="0">
                <a:latin typeface="Eurostile" panose="020B0504020202050204" pitchFamily="34" charset="77"/>
              </a:rPr>
              <a:t>Projeto Reconstruir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pt-BR" dirty="0">
              <a:latin typeface="Eurostile" panose="020B0504020202050204" pitchFamily="34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Ação realizadas junto com o CREA-RS</a:t>
            </a:r>
            <a:endParaRPr dirty="0">
              <a:latin typeface="Eurostile" panose="020B0504020202050204" pitchFamily="34" charset="77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B2AEA21-7BDA-7819-60C1-2E950715C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693" y="4369963"/>
            <a:ext cx="1318060" cy="987273"/>
          </a:xfrm>
          <a:prstGeom prst="rect">
            <a:avLst/>
          </a:prstGeom>
        </p:spPr>
      </p:pic>
      <p:pic>
        <p:nvPicPr>
          <p:cNvPr id="4" name="Imagem 3" descr="Grupo de pessoas na frente de um prédio&#10;&#10;O conteúdo gerado por IA pode estar incorreto.">
            <a:extLst>
              <a:ext uri="{FF2B5EF4-FFF2-40B4-BE49-F238E27FC236}">
                <a16:creationId xmlns:a16="http://schemas.microsoft.com/office/drawing/2014/main" id="{D70C8FFB-D29F-896D-A829-E8868CCA2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3" y="116472"/>
            <a:ext cx="3917800" cy="2207491"/>
          </a:xfrm>
          <a:prstGeom prst="rect">
            <a:avLst/>
          </a:prstGeom>
        </p:spPr>
      </p:pic>
      <p:pic>
        <p:nvPicPr>
          <p:cNvPr id="6" name="Imagem 5" descr="Grupo de pessoas sentadas ao redor de um computador&#10;&#10;O conteúdo gerado por IA pode estar incorreto.">
            <a:extLst>
              <a:ext uri="{FF2B5EF4-FFF2-40B4-BE49-F238E27FC236}">
                <a16:creationId xmlns:a16="http://schemas.microsoft.com/office/drawing/2014/main" id="{3B5F43E2-B37C-4CE2-CE08-CC76D2CA9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2" y="2427600"/>
            <a:ext cx="3917799" cy="220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98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26306C8B-4AAF-D416-C8E5-E10D3128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F6B993EE-6A30-F2A7-415A-B0ACCD656F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625" y="526371"/>
            <a:ext cx="38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ASBRAV em Ação</a:t>
            </a:r>
            <a:endParaRPr dirty="0">
              <a:latin typeface="Eurostile" panose="020B0504020202050204" pitchFamily="34" charset="77"/>
            </a:endParaRPr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029B56A6-8765-1E8D-553F-EBEC37F00A4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959625" y="2427600"/>
            <a:ext cx="2274447" cy="24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pt-BR" sz="2400" dirty="0">
                <a:latin typeface="Eurostile" panose="020B0504020202050204" pitchFamily="34" charset="77"/>
              </a:rPr>
              <a:t>Queimadas em Escolas</a:t>
            </a:r>
            <a:endParaRPr lang="pt-BR" dirty="0">
              <a:latin typeface="Eurostile" panose="020B0504020202050204" pitchFamily="34" charset="77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Neste evento fui convocado por crianças do primeiro ano do ensino fundamental para esclarecer dúvidas sobre a QAI e Queimadas.</a:t>
            </a:r>
            <a:endParaRPr dirty="0">
              <a:latin typeface="Eurostile" panose="020B0504020202050204" pitchFamily="34" charset="77"/>
            </a:endParaRPr>
          </a:p>
        </p:txBody>
      </p:sp>
      <p:pic>
        <p:nvPicPr>
          <p:cNvPr id="3" name="Imagem 2" descr="Grupo de pessoas sentadas em uma sala&#10;&#10;O conteúdo gerado por IA pode estar incorreto.">
            <a:extLst>
              <a:ext uri="{FF2B5EF4-FFF2-40B4-BE49-F238E27FC236}">
                <a16:creationId xmlns:a16="http://schemas.microsoft.com/office/drawing/2014/main" id="{284FF937-2F0E-EFF6-C233-DC88F65192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819"/>
          <a:stretch>
            <a:fillRect/>
          </a:stretch>
        </p:blipFill>
        <p:spPr>
          <a:xfrm>
            <a:off x="147262" y="2512225"/>
            <a:ext cx="3836035" cy="247945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AFFD8DD-120B-A949-2B32-2DA674E7A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262" y="151822"/>
            <a:ext cx="3836036" cy="216650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B9AC492-31E3-F14C-6BC9-EA7C59400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4072" y="2394001"/>
            <a:ext cx="1838380" cy="27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55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230F1D23-16E2-C72E-3030-DF670240B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737FD1B9-329F-5E72-69EA-9D34B8C1D2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625" y="526371"/>
            <a:ext cx="38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ASBRAV em Ação</a:t>
            </a:r>
            <a:endParaRPr dirty="0">
              <a:latin typeface="Eurostile" panose="020B0504020202050204" pitchFamily="34" charset="77"/>
            </a:endParaRPr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B6C089E2-58AD-A936-3ECF-38D7C3901DE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959625" y="2427600"/>
            <a:ext cx="3705000" cy="24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pt-BR" sz="2400" dirty="0">
                <a:latin typeface="Eurostile" panose="020B0504020202050204" pitchFamily="34" charset="77"/>
              </a:rPr>
              <a:t>Terceiro Seminário de Projetistas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3º Seminário de Projetistas da ASHRAE South </a:t>
            </a:r>
            <a:r>
              <a:rPr lang="pt-BR" dirty="0" err="1">
                <a:latin typeface="Eurostile" panose="020B0504020202050204" pitchFamily="34" charset="77"/>
              </a:rPr>
              <a:t>Brazil</a:t>
            </a:r>
            <a:r>
              <a:rPr lang="pt-BR" dirty="0">
                <a:latin typeface="Eurostile" panose="020B0504020202050204" pitchFamily="34" charset="77"/>
              </a:rPr>
              <a:t> </a:t>
            </a:r>
            <a:r>
              <a:rPr lang="pt-BR" dirty="0" err="1">
                <a:latin typeface="Eurostile" panose="020B0504020202050204" pitchFamily="34" charset="77"/>
              </a:rPr>
              <a:t>Chapter</a:t>
            </a:r>
            <a:r>
              <a:rPr lang="pt-BR" dirty="0">
                <a:latin typeface="Eurostile" panose="020B0504020202050204" pitchFamily="34" charset="77"/>
              </a:rPr>
              <a:t> reúne especialistas no auditório da ASBRAV</a:t>
            </a:r>
            <a:endParaRPr dirty="0">
              <a:latin typeface="Eurostile" panose="020B0504020202050204" pitchFamily="34" charset="77"/>
            </a:endParaRPr>
          </a:p>
        </p:txBody>
      </p:sp>
      <p:pic>
        <p:nvPicPr>
          <p:cNvPr id="3" name="Imagem 2" descr="Tela de celular com publicação numa rede social&#10;&#10;O conteúdo gerado por IA pode estar incorreto.">
            <a:extLst>
              <a:ext uri="{FF2B5EF4-FFF2-40B4-BE49-F238E27FC236}">
                <a16:creationId xmlns:a16="http://schemas.microsoft.com/office/drawing/2014/main" id="{81400362-1E9C-CE56-6BC4-BB7F5558D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27" y="108499"/>
            <a:ext cx="2771679" cy="492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78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125D9A18-135B-1C24-A976-B545B469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B9691118-795B-9E27-859A-ED9A932498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625" y="526371"/>
            <a:ext cx="38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ASBRAV em Ação</a:t>
            </a:r>
            <a:endParaRPr dirty="0">
              <a:latin typeface="Eurostile" panose="020B0504020202050204" pitchFamily="34" charset="77"/>
            </a:endParaRPr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C7892EB4-F74F-59DA-CB27-DE449AAAC9E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959625" y="2427600"/>
            <a:ext cx="3705000" cy="24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pt-BR" sz="2400" dirty="0">
                <a:latin typeface="Eurostile" panose="020B0504020202050204" pitchFamily="34" charset="77"/>
              </a:rPr>
              <a:t>II Seminário Sul- Brasileiro de Qualidade do Ar Interior</a:t>
            </a:r>
          </a:p>
        </p:txBody>
      </p:sp>
      <p:pic>
        <p:nvPicPr>
          <p:cNvPr id="6" name="Imagem 5" descr="Tela de celular com foto de pessoas&#10;&#10;O conteúdo gerado por IA pode estar incorreto.">
            <a:extLst>
              <a:ext uri="{FF2B5EF4-FFF2-40B4-BE49-F238E27FC236}">
                <a16:creationId xmlns:a16="http://schemas.microsoft.com/office/drawing/2014/main" id="{5B557E0F-FFAB-3627-2F59-9C1CF98E6D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707" b="31942"/>
          <a:stretch>
            <a:fillRect/>
          </a:stretch>
        </p:blipFill>
        <p:spPr>
          <a:xfrm>
            <a:off x="162198" y="2571750"/>
            <a:ext cx="3705000" cy="2459743"/>
          </a:xfrm>
          <a:prstGeom prst="rect">
            <a:avLst/>
          </a:prstGeom>
        </p:spPr>
      </p:pic>
      <p:pic>
        <p:nvPicPr>
          <p:cNvPr id="8" name="Imagem 7" descr="Uma imagem contendo estrada, homem, frente, em pé&#10;&#10;O conteúdo gerado por IA pode estar incorreto.">
            <a:extLst>
              <a:ext uri="{FF2B5EF4-FFF2-40B4-BE49-F238E27FC236}">
                <a16:creationId xmlns:a16="http://schemas.microsoft.com/office/drawing/2014/main" id="{8A5B6438-B80B-AE35-3775-82B360FBC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198" y="58746"/>
            <a:ext cx="3705000" cy="24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18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125D9A18-135B-1C24-A976-B545B469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B9691118-795B-9E27-859A-ED9A932498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625" y="526371"/>
            <a:ext cx="38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ASBRAV em Ação</a:t>
            </a:r>
            <a:endParaRPr dirty="0">
              <a:latin typeface="Eurostile" panose="020B0504020202050204" pitchFamily="34" charset="77"/>
            </a:endParaRPr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C7892EB4-F74F-59DA-CB27-DE449AAAC9E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959625" y="2427600"/>
            <a:ext cx="3705000" cy="24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pt-BR" sz="2400" dirty="0">
                <a:latin typeface="Eurostile" panose="020B0504020202050204" pitchFamily="34" charset="77"/>
              </a:rPr>
              <a:t>Segurança e Saúde no Trabalho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pt-BR" sz="2400" dirty="0" err="1">
                <a:latin typeface="Eurostile" panose="020B0504020202050204" pitchFamily="34" charset="77"/>
              </a:rPr>
              <a:t>Construsul</a:t>
            </a:r>
            <a:r>
              <a:rPr lang="pt-BR" sz="2400" dirty="0">
                <a:latin typeface="Eurostile" panose="020B0504020202050204" pitchFamily="34" charset="77"/>
              </a:rPr>
              <a:t> – apoio CREA/RS e Mútua/RS</a:t>
            </a:r>
          </a:p>
          <a:p>
            <a:pPr marL="0" lvl="0" indent="0">
              <a:spcAft>
                <a:spcPts val="1200"/>
              </a:spcAft>
              <a:buNone/>
            </a:pPr>
            <a:endParaRPr lang="pt-BR" dirty="0">
              <a:latin typeface="Eurostile" panose="020B0504020202050204" pitchFamily="34" charset="77"/>
            </a:endParaRPr>
          </a:p>
        </p:txBody>
      </p:sp>
      <p:pic>
        <p:nvPicPr>
          <p:cNvPr id="4" name="Imagem 3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38DD2FD0-538A-25F8-31D1-729A63539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38" y="92364"/>
            <a:ext cx="1868188" cy="2335236"/>
          </a:xfrm>
          <a:prstGeom prst="rect">
            <a:avLst/>
          </a:prstGeom>
        </p:spPr>
      </p:pic>
      <p:pic>
        <p:nvPicPr>
          <p:cNvPr id="6" name="Imagem 5" descr="Homem de terno e gravata ao lado de placa&#10;&#10;O conteúdo gerado por IA pode estar incorreto.">
            <a:extLst>
              <a:ext uri="{FF2B5EF4-FFF2-40B4-BE49-F238E27FC236}">
                <a16:creationId xmlns:a16="http://schemas.microsoft.com/office/drawing/2014/main" id="{477286FB-788A-C197-EFEF-AA0BE096D1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239" b="8597"/>
          <a:stretch>
            <a:fillRect/>
          </a:stretch>
        </p:blipFill>
        <p:spPr>
          <a:xfrm>
            <a:off x="1974412" y="92363"/>
            <a:ext cx="2024933" cy="2669309"/>
          </a:xfrm>
          <a:prstGeom prst="rect">
            <a:avLst/>
          </a:prstGeom>
        </p:spPr>
      </p:pic>
      <p:pic>
        <p:nvPicPr>
          <p:cNvPr id="8" name="Imagem 7" descr="Pessoas na frente de uma placa&#10;&#10;O conteúdo gerado por IA pode estar incorreto.">
            <a:extLst>
              <a:ext uri="{FF2B5EF4-FFF2-40B4-BE49-F238E27FC236}">
                <a16:creationId xmlns:a16="http://schemas.microsoft.com/office/drawing/2014/main" id="{9DD92595-3040-9B68-8A53-6958D9222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17" y="2955482"/>
            <a:ext cx="1179027" cy="2095654"/>
          </a:xfrm>
          <a:prstGeom prst="rect">
            <a:avLst/>
          </a:prstGeom>
        </p:spPr>
      </p:pic>
      <p:pic>
        <p:nvPicPr>
          <p:cNvPr id="10" name="Imagem 9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26B3BAA7-E18A-1C51-E0D4-F0874A26B3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897" y="2956463"/>
            <a:ext cx="1230992" cy="218801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D4F4D56-7127-DDB8-F1E3-784BB3F315E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4325"/>
          <a:stretch>
            <a:fillRect/>
          </a:stretch>
        </p:blipFill>
        <p:spPr>
          <a:xfrm>
            <a:off x="2592142" y="2955482"/>
            <a:ext cx="1407203" cy="218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65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125D9A18-135B-1C24-A976-B545B469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B9691118-795B-9E27-859A-ED9A932498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625" y="526371"/>
            <a:ext cx="38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ASBRAV em Ação</a:t>
            </a:r>
            <a:endParaRPr dirty="0">
              <a:latin typeface="Eurostile" panose="020B0504020202050204" pitchFamily="34" charset="77"/>
            </a:endParaRPr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C7892EB4-F74F-59DA-CB27-DE449AAAC9E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959625" y="2427600"/>
            <a:ext cx="3705000" cy="24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pt-BR" sz="2400" dirty="0">
                <a:latin typeface="Eurostile" panose="020B0504020202050204" pitchFamily="34" charset="77"/>
              </a:rPr>
              <a:t>Capacita+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Palestra do diretor Lucas Borba sobre descarbonização de edifícios</a:t>
            </a:r>
            <a:endParaRPr dirty="0">
              <a:latin typeface="Eurostile" panose="020B0504020202050204" pitchFamily="34" charset="77"/>
            </a:endParaRPr>
          </a:p>
        </p:txBody>
      </p:sp>
      <p:pic>
        <p:nvPicPr>
          <p:cNvPr id="3" name="Imagem 2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C55B62AA-6C4D-B629-7617-A34491107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75" y="325841"/>
            <a:ext cx="3466531" cy="433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62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F5963ED8-28CF-7FA5-5B4A-694BEEF45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6560A31A-01FA-86B9-A38E-A2B786E6ED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625" y="526371"/>
            <a:ext cx="38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ASBRAV em Ação</a:t>
            </a:r>
            <a:endParaRPr dirty="0">
              <a:latin typeface="Eurostile" panose="020B0504020202050204" pitchFamily="34" charset="77"/>
            </a:endParaRPr>
          </a:p>
        </p:txBody>
      </p:sp>
      <p:sp>
        <p:nvSpPr>
          <p:cNvPr id="127" name="Google Shape;127;p20">
            <a:extLst>
              <a:ext uri="{FF2B5EF4-FFF2-40B4-BE49-F238E27FC236}">
                <a16:creationId xmlns:a16="http://schemas.microsoft.com/office/drawing/2014/main" id="{50D9C3E7-36F1-2C83-B9A6-2DA40889764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959625" y="2427600"/>
            <a:ext cx="3705000" cy="24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pt-BR" sz="2400" dirty="0">
                <a:latin typeface="Eurostile" panose="020B0504020202050204" pitchFamily="34" charset="77"/>
              </a:rPr>
              <a:t>Projetos Sustentáveis no Setor AVAC-R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pt-BR" dirty="0">
                <a:latin typeface="Eurostile" panose="020B0504020202050204" pitchFamily="34" charset="77"/>
              </a:rPr>
              <a:t>Evento realizado no auditório da ASBRAV</a:t>
            </a:r>
            <a:endParaRPr dirty="0">
              <a:latin typeface="Eurostile" panose="020B0504020202050204" pitchFamily="34" charset="77"/>
            </a:endParaRPr>
          </a:p>
        </p:txBody>
      </p:sp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E6D93A4A-5B44-7FA9-7CAD-4464DF7F6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75" y="159522"/>
            <a:ext cx="3419722" cy="482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65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>
          <a:extLst>
            <a:ext uri="{FF2B5EF4-FFF2-40B4-BE49-F238E27FC236}">
              <a16:creationId xmlns:a16="http://schemas.microsoft.com/office/drawing/2014/main" id="{AF2AAC41-54A8-4C7F-3108-5C78C74A8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413F7C-3A16-48A7-17A9-21B2911AEC02}"/>
              </a:ext>
            </a:extLst>
          </p:cNvPr>
          <p:cNvSpPr txBox="1"/>
          <p:nvPr/>
        </p:nvSpPr>
        <p:spPr>
          <a:xfrm>
            <a:off x="1064414" y="2855643"/>
            <a:ext cx="50319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i="0" u="none" strike="noStrike" dirty="0">
                <a:solidFill>
                  <a:srgbClr val="21A4E7"/>
                </a:solidFill>
                <a:effectLst/>
                <a:latin typeface="Eurostile" panose="020B0504020202050204" pitchFamily="34" charset="77"/>
              </a:rPr>
              <a:t>14 edições</a:t>
            </a:r>
          </a:p>
          <a:p>
            <a:pPr algn="ctr"/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Acontece bienalmente</a:t>
            </a:r>
          </a:p>
          <a:p>
            <a:pPr algn="ctr"/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Mais de 6 mil participantes até hoje</a:t>
            </a:r>
          </a:p>
          <a:p>
            <a:pPr algn="ctr"/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Público estimado 500 participantes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435BCA5-02F1-0CA6-9AFC-1F7CBF021CD1}"/>
              </a:ext>
            </a:extLst>
          </p:cNvPr>
          <p:cNvSpPr txBox="1"/>
          <p:nvPr/>
        </p:nvSpPr>
        <p:spPr>
          <a:xfrm>
            <a:off x="984768" y="2312371"/>
            <a:ext cx="50319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i="0" u="none" strike="noStrike">
                <a:solidFill>
                  <a:srgbClr val="0D3880"/>
                </a:solidFill>
                <a:effectLst/>
                <a:latin typeface="Raleway" pitchFamily="2" charset="77"/>
              </a:defRPr>
            </a:lvl1pPr>
          </a:lstStyle>
          <a:p>
            <a:pPr algn="ctr"/>
            <a:r>
              <a:rPr lang="pt-BR" sz="2000" dirty="0">
                <a:solidFill>
                  <a:srgbClr val="21A4E7"/>
                </a:solidFill>
                <a:latin typeface="Eurostile" panose="020B0504020202050204" pitchFamily="34" charset="77"/>
              </a:rPr>
              <a:t>Palestras – Seminários - Minicursos - Fóruns</a:t>
            </a:r>
          </a:p>
        </p:txBody>
      </p:sp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731C8BC3-7DD4-FB5D-C380-330CF7E78C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859" b="33379"/>
          <a:stretch/>
        </p:blipFill>
        <p:spPr>
          <a:xfrm>
            <a:off x="1522905" y="821057"/>
            <a:ext cx="4115002" cy="1348153"/>
          </a:xfrm>
          <a:prstGeom prst="rect">
            <a:avLst/>
          </a:prstGeom>
        </p:spPr>
      </p:pic>
      <p:pic>
        <p:nvPicPr>
          <p:cNvPr id="7" name="Imagem 6" descr="Multidão de pessoas&#10;&#10;Descrição gerada automaticamente com confiança média">
            <a:extLst>
              <a:ext uri="{FF2B5EF4-FFF2-40B4-BE49-F238E27FC236}">
                <a16:creationId xmlns:a16="http://schemas.microsoft.com/office/drawing/2014/main" id="{C8CDE2FF-8FD8-128A-9B31-52A192E4A4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9" b="6219"/>
          <a:stretch/>
        </p:blipFill>
        <p:spPr>
          <a:xfrm>
            <a:off x="6166901" y="90791"/>
            <a:ext cx="2808360" cy="1460532"/>
          </a:xfrm>
          <a:prstGeom prst="rect">
            <a:avLst/>
          </a:prstGeom>
        </p:spPr>
      </p:pic>
      <p:pic>
        <p:nvPicPr>
          <p:cNvPr id="8" name="Imagem 7" descr="Pessoas com bagagem no aeroporto&#10;&#10;Descrição gerada automaticamente">
            <a:extLst>
              <a:ext uri="{FF2B5EF4-FFF2-40B4-BE49-F238E27FC236}">
                <a16:creationId xmlns:a16="http://schemas.microsoft.com/office/drawing/2014/main" id="{895A6F39-91D3-98C5-28D5-E9DA32CC5C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9" r="3" b="3"/>
          <a:stretch/>
        </p:blipFill>
        <p:spPr>
          <a:xfrm>
            <a:off x="6166901" y="1575595"/>
            <a:ext cx="2808360" cy="1729693"/>
          </a:xfrm>
          <a:prstGeom prst="rect">
            <a:avLst/>
          </a:prstGeom>
        </p:spPr>
      </p:pic>
      <p:pic>
        <p:nvPicPr>
          <p:cNvPr id="9" name="Imagem 8" descr="Grupo de pessoas em frente a computador&#10;&#10;Descrição gerada automaticamente">
            <a:extLst>
              <a:ext uri="{FF2B5EF4-FFF2-40B4-BE49-F238E27FC236}">
                <a16:creationId xmlns:a16="http://schemas.microsoft.com/office/drawing/2014/main" id="{3FF6832F-B5B4-8693-4AF6-9FA02A4177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" r="3" b="4954"/>
          <a:stretch/>
        </p:blipFill>
        <p:spPr>
          <a:xfrm>
            <a:off x="6166901" y="3323015"/>
            <a:ext cx="2808360" cy="172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12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>
          <a:extLst>
            <a:ext uri="{FF2B5EF4-FFF2-40B4-BE49-F238E27FC236}">
              <a16:creationId xmlns:a16="http://schemas.microsoft.com/office/drawing/2014/main" id="{8323AFA4-062E-6C5D-BFF8-495F83763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7D8D0E6-2476-3CC5-C09D-594E27E20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163" y="949555"/>
            <a:ext cx="6317674" cy="324438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929E9FC-6D5E-39A5-14E2-D952D9A02D0E}"/>
              </a:ext>
            </a:extLst>
          </p:cNvPr>
          <p:cNvSpPr txBox="1"/>
          <p:nvPr/>
        </p:nvSpPr>
        <p:spPr>
          <a:xfrm>
            <a:off x="2540000" y="3112654"/>
            <a:ext cx="4064000" cy="369332"/>
          </a:xfrm>
          <a:prstGeom prst="rect">
            <a:avLst/>
          </a:prstGeom>
          <a:gradFill flip="none" rotWithShape="1">
            <a:gsLst>
              <a:gs pos="0">
                <a:srgbClr val="D0171D"/>
              </a:gs>
              <a:gs pos="50000">
                <a:srgbClr val="DC2021"/>
              </a:gs>
              <a:gs pos="100000">
                <a:srgbClr val="FF2F32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bg1"/>
                </a:solidFill>
              </a:rPr>
              <a:t>Lançamento Oficial no CONBRAVA</a:t>
            </a:r>
          </a:p>
        </p:txBody>
      </p:sp>
    </p:spTree>
    <p:extLst>
      <p:ext uri="{BB962C8B-B14F-4D97-AF65-F5344CB8AC3E}">
        <p14:creationId xmlns:p14="http://schemas.microsoft.com/office/powerpoint/2010/main" val="1983623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90586-2B72-8F42-2358-7FAD97F82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21A4E7"/>
                </a:solidFill>
                <a:latin typeface="Eurostile" panose="020B0504020202050204" pitchFamily="34" charset="77"/>
              </a:rPr>
              <a:t>E em 2025 ainda tem muito mais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833C71-91F6-DF37-69ED-D149C81CD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pt-BR" dirty="0">
                <a:solidFill>
                  <a:srgbClr val="21A4E7"/>
                </a:solidFill>
                <a:latin typeface="Eurostile" panose="020B0504020202050204" pitchFamily="34" charset="77"/>
              </a:rPr>
              <a:t>Diversos curso do programa QUALIFICAR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pt-BR" dirty="0">
                <a:solidFill>
                  <a:srgbClr val="21A4E7"/>
                </a:solidFill>
                <a:latin typeface="Eurostile" panose="020B0504020202050204" pitchFamily="34" charset="77"/>
              </a:rPr>
              <a:t>Quintas Técnicas da ASBRAV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pt-BR" dirty="0">
                <a:solidFill>
                  <a:srgbClr val="21A4E7"/>
                </a:solidFill>
                <a:latin typeface="Eurostile" panose="020B0504020202050204" pitchFamily="34" charset="77"/>
              </a:rPr>
              <a:t>ASBRAV na </a:t>
            </a:r>
            <a:r>
              <a:rPr lang="pt-BR" dirty="0" err="1">
                <a:solidFill>
                  <a:srgbClr val="21A4E7"/>
                </a:solidFill>
                <a:latin typeface="Eurostile" panose="020B0504020202050204" pitchFamily="34" charset="77"/>
              </a:rPr>
              <a:t>Febrava</a:t>
            </a:r>
            <a:endParaRPr lang="pt-BR" dirty="0">
              <a:solidFill>
                <a:srgbClr val="21A4E7"/>
              </a:solidFill>
              <a:latin typeface="Eurostile" panose="020B0504020202050204" pitchFamily="34" charset="77"/>
            </a:endParaRPr>
          </a:p>
          <a:p>
            <a:endParaRPr lang="pt-BR" dirty="0"/>
          </a:p>
        </p:txBody>
      </p:sp>
      <p:pic>
        <p:nvPicPr>
          <p:cNvPr id="5" name="Espaço Reservado para Imagem 4" descr="Placa azul com letras brancas&#10;&#10;O conteúdo gerado por IA pode estar incorreto.">
            <a:extLst>
              <a:ext uri="{FF2B5EF4-FFF2-40B4-BE49-F238E27FC236}">
                <a16:creationId xmlns:a16="http://schemas.microsoft.com/office/drawing/2014/main" id="{37141E4A-0146-CBBA-6516-D385BE31BC5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2459" b="245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3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>
          <a:extLst>
            <a:ext uri="{FF2B5EF4-FFF2-40B4-BE49-F238E27FC236}">
              <a16:creationId xmlns:a16="http://schemas.microsoft.com/office/drawing/2014/main" id="{DCA0151B-F471-3932-DD42-F033F3635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45D4658B-CF55-1DBF-9FEB-BBFE50D858B1}"/>
              </a:ext>
            </a:extLst>
          </p:cNvPr>
          <p:cNvSpPr txBox="1"/>
          <p:nvPr/>
        </p:nvSpPr>
        <p:spPr>
          <a:xfrm>
            <a:off x="308114" y="4362807"/>
            <a:ext cx="1918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i="0" u="none" strike="noStrike">
                <a:solidFill>
                  <a:srgbClr val="0D3880"/>
                </a:solidFill>
                <a:effectLst/>
                <a:latin typeface="Raleway" pitchFamily="2" charset="77"/>
              </a:defRPr>
            </a:lvl1pPr>
          </a:lstStyle>
          <a:p>
            <a:pPr algn="ctr"/>
            <a:r>
              <a:rPr lang="pt-BR" sz="3200" dirty="0">
                <a:solidFill>
                  <a:srgbClr val="21A4E7"/>
                </a:solidFill>
                <a:latin typeface="Eurostile" panose="020B0504020202050204" pitchFamily="34" charset="77"/>
              </a:rPr>
              <a:t>Parcerias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23A03BF-D413-EA02-AFEB-E299AB17AF79}"/>
              </a:ext>
            </a:extLst>
          </p:cNvPr>
          <p:cNvSpPr txBox="1"/>
          <p:nvPr/>
        </p:nvSpPr>
        <p:spPr>
          <a:xfrm>
            <a:off x="1396314" y="1283785"/>
            <a:ext cx="72039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000" b="1">
                <a:solidFill>
                  <a:srgbClr val="21A4E7"/>
                </a:solidFill>
                <a:effectLst/>
                <a:latin typeface="Eurostile" panose="020B0504020202050204" pitchFamily="34" charset="77"/>
              </a:defRPr>
            </a:lvl1pPr>
          </a:lstStyle>
          <a:p>
            <a:r>
              <a:rPr lang="pt-BR" sz="2800" dirty="0"/>
              <a:t>Associe-se à ASBRAV e venha construir conosco um futuro de inovação e parcerias sustentáveis! </a:t>
            </a:r>
          </a:p>
          <a:p>
            <a:endParaRPr lang="pt-BR" sz="2800" dirty="0"/>
          </a:p>
          <a:p>
            <a:r>
              <a:rPr lang="pt-BR" sz="2800" dirty="0"/>
              <a:t>Vamos juntos transformar desafios em oportunidades e fortalecer o setor AVAC-R?</a:t>
            </a:r>
          </a:p>
        </p:txBody>
      </p:sp>
    </p:spTree>
    <p:extLst>
      <p:ext uri="{BB962C8B-B14F-4D97-AF65-F5344CB8AC3E}">
        <p14:creationId xmlns:p14="http://schemas.microsoft.com/office/powerpoint/2010/main" val="4005408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áfico 23">
            <a:hlinkClick r:id="rId3"/>
            <a:extLst>
              <a:ext uri="{FF2B5EF4-FFF2-40B4-BE49-F238E27FC236}">
                <a16:creationId xmlns:a16="http://schemas.microsoft.com/office/drawing/2014/main" id="{0C549595-4147-EDC0-4054-16D44E51DB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8267" y="2101875"/>
            <a:ext cx="489347" cy="489347"/>
          </a:xfrm>
          <a:prstGeom prst="rect">
            <a:avLst/>
          </a:prstGeom>
        </p:spPr>
      </p:pic>
      <p:pic>
        <p:nvPicPr>
          <p:cNvPr id="25" name="Gráfico 24">
            <a:hlinkClick r:id="rId6"/>
            <a:extLst>
              <a:ext uri="{FF2B5EF4-FFF2-40B4-BE49-F238E27FC236}">
                <a16:creationId xmlns:a16="http://schemas.microsoft.com/office/drawing/2014/main" id="{335ED9A9-6136-3458-22AD-4F60C05126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37376" y="2101875"/>
            <a:ext cx="489347" cy="489347"/>
          </a:xfrm>
          <a:prstGeom prst="rect">
            <a:avLst/>
          </a:prstGeom>
        </p:spPr>
      </p:pic>
      <p:sp>
        <p:nvSpPr>
          <p:cNvPr id="10" name="Paralelogramo 9">
            <a:extLst>
              <a:ext uri="{FF2B5EF4-FFF2-40B4-BE49-F238E27FC236}">
                <a16:creationId xmlns:a16="http://schemas.microsoft.com/office/drawing/2014/main" id="{3E8AFA57-6C2C-C5AE-7C15-45A653E07767}"/>
              </a:ext>
            </a:extLst>
          </p:cNvPr>
          <p:cNvSpPr/>
          <p:nvPr/>
        </p:nvSpPr>
        <p:spPr>
          <a:xfrm>
            <a:off x="5373726" y="-5992"/>
            <a:ext cx="1003386" cy="5165257"/>
          </a:xfrm>
          <a:prstGeom prst="parallelogram">
            <a:avLst>
              <a:gd name="adj" fmla="val 7215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18" name="CaixaDeTexto 17">
            <a:hlinkClick r:id="rId9"/>
            <a:extLst>
              <a:ext uri="{FF2B5EF4-FFF2-40B4-BE49-F238E27FC236}">
                <a16:creationId xmlns:a16="http://schemas.microsoft.com/office/drawing/2014/main" id="{F4D9DC7C-0096-A0EB-2DE8-D7F0C94F2737}"/>
              </a:ext>
            </a:extLst>
          </p:cNvPr>
          <p:cNvSpPr txBox="1"/>
          <p:nvPr/>
        </p:nvSpPr>
        <p:spPr>
          <a:xfrm>
            <a:off x="7185805" y="3398722"/>
            <a:ext cx="16098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500" dirty="0">
                <a:solidFill>
                  <a:schemeClr val="bg1"/>
                </a:solidFill>
                <a:latin typeface="Raleway" pitchFamily="2" charset="77"/>
              </a:rPr>
              <a:t>(51) 98634-2417</a:t>
            </a:r>
          </a:p>
        </p:txBody>
      </p:sp>
      <p:pic>
        <p:nvPicPr>
          <p:cNvPr id="7" name="Gráfico 6">
            <a:hlinkClick r:id="rId10"/>
            <a:extLst>
              <a:ext uri="{FF2B5EF4-FFF2-40B4-BE49-F238E27FC236}">
                <a16:creationId xmlns:a16="http://schemas.microsoft.com/office/drawing/2014/main" id="{B8D8CA77-2991-EFEC-74DC-F6564DD2D0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55575" y="2101875"/>
            <a:ext cx="489347" cy="489347"/>
          </a:xfrm>
          <a:prstGeom prst="rect">
            <a:avLst/>
          </a:prstGeom>
        </p:spPr>
      </p:pic>
      <p:sp>
        <p:nvSpPr>
          <p:cNvPr id="12" name="CaixaDeTexto 11">
            <a:hlinkClick r:id="rId13"/>
            <a:extLst>
              <a:ext uri="{FF2B5EF4-FFF2-40B4-BE49-F238E27FC236}">
                <a16:creationId xmlns:a16="http://schemas.microsoft.com/office/drawing/2014/main" id="{2D52D6F4-DC6B-57D6-7379-0D11D3B17AE8}"/>
              </a:ext>
            </a:extLst>
          </p:cNvPr>
          <p:cNvSpPr txBox="1"/>
          <p:nvPr/>
        </p:nvSpPr>
        <p:spPr>
          <a:xfrm>
            <a:off x="979458" y="2708901"/>
            <a:ext cx="2983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Raleway" panose="020B0003030101060003" pitchFamily="34" charset="0"/>
              </a:rPr>
              <a:t>www.asbrav.com.br</a:t>
            </a:r>
          </a:p>
        </p:txBody>
      </p:sp>
      <p:pic>
        <p:nvPicPr>
          <p:cNvPr id="17" name="Gráfico 16">
            <a:hlinkClick r:id="rId14"/>
            <a:extLst>
              <a:ext uri="{FF2B5EF4-FFF2-40B4-BE49-F238E27FC236}">
                <a16:creationId xmlns:a16="http://schemas.microsoft.com/office/drawing/2014/main" id="{32E6CD78-2484-53F8-0A1C-C82267775BC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31422" y="2932665"/>
            <a:ext cx="308126" cy="308126"/>
          </a:xfrm>
          <a:prstGeom prst="rect">
            <a:avLst/>
          </a:prstGeom>
        </p:spPr>
      </p:pic>
      <p:pic>
        <p:nvPicPr>
          <p:cNvPr id="19" name="Gráfico 18">
            <a:hlinkClick r:id="rId9"/>
            <a:extLst>
              <a:ext uri="{FF2B5EF4-FFF2-40B4-BE49-F238E27FC236}">
                <a16:creationId xmlns:a16="http://schemas.microsoft.com/office/drawing/2014/main" id="{5EBA9C89-4299-AC7F-78F8-31B48DD74581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31422" y="3401690"/>
            <a:ext cx="308126" cy="308126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8598529-8E26-5002-DEF8-A1F9C42A476A}"/>
              </a:ext>
            </a:extLst>
          </p:cNvPr>
          <p:cNvSpPr txBox="1"/>
          <p:nvPr/>
        </p:nvSpPr>
        <p:spPr>
          <a:xfrm>
            <a:off x="6276847" y="1985924"/>
            <a:ext cx="251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800" b="1" dirty="0">
                <a:solidFill>
                  <a:schemeClr val="bg1"/>
                </a:solidFill>
                <a:latin typeface="Raleway" pitchFamily="2" charset="77"/>
              </a:rPr>
              <a:t>Fale conosco:</a:t>
            </a:r>
          </a:p>
        </p:txBody>
      </p:sp>
      <p:sp>
        <p:nvSpPr>
          <p:cNvPr id="22" name="CaixaDeTexto 21">
            <a:hlinkClick r:id="rId14"/>
            <a:extLst>
              <a:ext uri="{FF2B5EF4-FFF2-40B4-BE49-F238E27FC236}">
                <a16:creationId xmlns:a16="http://schemas.microsoft.com/office/drawing/2014/main" id="{735BEF4E-6127-9718-998D-B280775A1F17}"/>
              </a:ext>
            </a:extLst>
          </p:cNvPr>
          <p:cNvSpPr txBox="1"/>
          <p:nvPr/>
        </p:nvSpPr>
        <p:spPr>
          <a:xfrm>
            <a:off x="7236674" y="2939734"/>
            <a:ext cx="164045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500" dirty="0">
                <a:solidFill>
                  <a:schemeClr val="bg1"/>
                </a:solidFill>
                <a:latin typeface="Raleway" pitchFamily="2" charset="77"/>
              </a:rPr>
              <a:t>(51) 98634-2416</a:t>
            </a:r>
          </a:p>
        </p:txBody>
      </p:sp>
      <p:pic>
        <p:nvPicPr>
          <p:cNvPr id="30" name="Gráfico 29" descr="Envelope estrutura de tópicos">
            <a:hlinkClick r:id="rId17"/>
            <a:extLst>
              <a:ext uri="{FF2B5EF4-FFF2-40B4-BE49-F238E27FC236}">
                <a16:creationId xmlns:a16="http://schemas.microsoft.com/office/drawing/2014/main" id="{D6A2FB62-654E-A659-01F0-EC5C32D5DD8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89430" y="3941377"/>
            <a:ext cx="390197" cy="390197"/>
          </a:xfrm>
          <a:prstGeom prst="rect">
            <a:avLst/>
          </a:prstGeom>
        </p:spPr>
      </p:pic>
      <p:sp>
        <p:nvSpPr>
          <p:cNvPr id="31" name="CaixaDeTexto 30">
            <a:hlinkClick r:id="rId17"/>
            <a:extLst>
              <a:ext uri="{FF2B5EF4-FFF2-40B4-BE49-F238E27FC236}">
                <a16:creationId xmlns:a16="http://schemas.microsoft.com/office/drawing/2014/main" id="{D6B52EFC-CF87-5540-2A64-FF51EC12B025}"/>
              </a:ext>
            </a:extLst>
          </p:cNvPr>
          <p:cNvSpPr txBox="1"/>
          <p:nvPr/>
        </p:nvSpPr>
        <p:spPr>
          <a:xfrm>
            <a:off x="6467809" y="4002042"/>
            <a:ext cx="2430474" cy="311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25" dirty="0" err="1">
                <a:solidFill>
                  <a:schemeClr val="bg1"/>
                </a:solidFill>
                <a:latin typeface="Raleway" panose="020B0003030101060003" pitchFamily="34" charset="0"/>
              </a:rPr>
              <a:t>assessoria@asbrav.com.br</a:t>
            </a:r>
            <a:endParaRPr lang="pt-BR" sz="1425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414D992-EE16-5A43-0B9E-7917EC0415AE}"/>
              </a:ext>
            </a:extLst>
          </p:cNvPr>
          <p:cNvSpPr txBox="1"/>
          <p:nvPr/>
        </p:nvSpPr>
        <p:spPr>
          <a:xfrm>
            <a:off x="7246650" y="2466752"/>
            <a:ext cx="15489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>
              <a:defRPr sz="2000" b="0" i="0">
                <a:solidFill>
                  <a:schemeClr val="bg1"/>
                </a:solidFill>
                <a:effectLst/>
                <a:latin typeface="Raleway" pitchFamily="2" charset="77"/>
              </a:defRPr>
            </a:lvl1pPr>
          </a:lstStyle>
          <a:p>
            <a:r>
              <a:rPr lang="pt-BR" sz="1500" dirty="0"/>
              <a:t>(51) 3342-9467</a:t>
            </a:r>
          </a:p>
        </p:txBody>
      </p:sp>
      <p:pic>
        <p:nvPicPr>
          <p:cNvPr id="5" name="Gráfico 4" descr="Destinatário estrutura de tópicos">
            <a:extLst>
              <a:ext uri="{FF2B5EF4-FFF2-40B4-BE49-F238E27FC236}">
                <a16:creationId xmlns:a16="http://schemas.microsoft.com/office/drawing/2014/main" id="{3EDAB7D2-D691-AFA2-7A6A-F36506DA5B0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080688" y="2445626"/>
            <a:ext cx="329105" cy="329105"/>
          </a:xfrm>
          <a:prstGeom prst="rect">
            <a:avLst/>
          </a:prstGeom>
        </p:spPr>
      </p:pic>
      <p:pic>
        <p:nvPicPr>
          <p:cNvPr id="23" name="Imagem 22" descr="Código QR&#10;&#10;O conteúdo gerado por IA pode estar incorreto.">
            <a:extLst>
              <a:ext uri="{FF2B5EF4-FFF2-40B4-BE49-F238E27FC236}">
                <a16:creationId xmlns:a16="http://schemas.microsoft.com/office/drawing/2014/main" id="{2607B275-281A-59FA-9287-AE9394ED858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755575" y="3398722"/>
            <a:ext cx="1519127" cy="151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21290"/>
      </p:ext>
    </p:extLst>
  </p:cSld>
  <p:clrMapOvr>
    <a:masterClrMapping/>
  </p:clrMapOvr>
</p:sld>
</file>

<file path=ppt/theme/theme1.xml><?xml version="1.0" encoding="utf-8"?>
<a:theme xmlns:a="http://schemas.openxmlformats.org/drawingml/2006/main" name="Mercofri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617</Words>
  <Application>Microsoft Macintosh PowerPoint</Application>
  <PresentationFormat>Apresentação na tela (16:9)</PresentationFormat>
  <Paragraphs>135</Paragraphs>
  <Slides>23</Slides>
  <Notes>22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0" baseType="lpstr">
      <vt:lpstr>Raleway</vt:lpstr>
      <vt:lpstr>Montserrat</vt:lpstr>
      <vt:lpstr>Montserrat Medium</vt:lpstr>
      <vt:lpstr>Courier New</vt:lpstr>
      <vt:lpstr>Arial</vt:lpstr>
      <vt:lpstr>Eurostile</vt:lpstr>
      <vt:lpstr>Mercofrio</vt:lpstr>
      <vt:lpstr>O trabalho da ASBRAV para o fortalecimento do mercado</vt:lpstr>
      <vt:lpstr>Apresentação do PowerPoint</vt:lpstr>
      <vt:lpstr>PILATES NORTEADORES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Participação e Esclarecimento as NBRs</vt:lpstr>
      <vt:lpstr>ASBRAV em Ação</vt:lpstr>
      <vt:lpstr>ASBRAV em Ação</vt:lpstr>
      <vt:lpstr>ASBRAV em Ação</vt:lpstr>
      <vt:lpstr>ASBRAV em Ação</vt:lpstr>
      <vt:lpstr>ASBRAV em Ação</vt:lpstr>
      <vt:lpstr>ASBRAV em Ação</vt:lpstr>
      <vt:lpstr>ASBRAV em Ação</vt:lpstr>
      <vt:lpstr>ASBRAV em Ação</vt:lpstr>
      <vt:lpstr>Apresentação do PowerPoint</vt:lpstr>
      <vt:lpstr>Apresentação do PowerPoint</vt:lpstr>
      <vt:lpstr>E em 2025 ainda tem muito mais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Mario H. Canale</cp:lastModifiedBy>
  <cp:revision>11</cp:revision>
  <dcterms:modified xsi:type="dcterms:W3CDTF">2025-08-20T13:23:33Z</dcterms:modified>
</cp:coreProperties>
</file>